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notesMasterIdLst>
    <p:notesMasterId r:id="rId36"/>
  </p:notesMasterIdLst>
  <p:sldSz cx="12191695" cy="6858000"/>
  <p:notesSz cx="6858000" cy="12191695"/>
  <p:embeddedFontLst>
    <p:embeddedFont>
      <p:font typeface="Mukta"/>
      <p:regular r:id="rId201314"/>
    </p:embeddedFont>
    <p:embeddedFont>
      <p:font typeface="Mukta Medium"/>
      <p:regular r:id="rId201315"/>
    </p:embeddedFont>
    <p:embeddedFont>
      <p:font typeface="Mukta Light"/>
      <p:regular r:id="rId201316"/>
    </p:embeddedFont>
    <p:embeddedFont>
      <p:font typeface="Mukta Bold"/>
      <p:regular r:id="rId201317"/>
    </p:embeddedFont>
    <p:embeddedFont>
      <p:font typeface="Prompt Bold"/>
      <p:regular r:id="rId201318"/>
    </p:embeddedFont>
    <p:embeddedFont>
      <p:font typeface="Prompt Light"/>
      <p:regular r:id="rId201319"/>
    </p:embeddedFont>
    <p:embeddedFont>
      <p:font typeface="Prompt"/>
      <p:regular r:id="rId201320"/>
    </p:embeddedFont>
    <p:embeddedFont>
      <p:font typeface="Prompt Medium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image" Target="../media/image-28-2.svg"/><Relationship Id="rId3" Type="http://schemas.openxmlformats.org/officeDocument/2006/relationships/image" Target="../media/image-28-1.png"/><Relationship Id="rId4" Type="http://schemas.openxmlformats.org/officeDocument/2006/relationships/image" Target="../media/image-28-2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svg"/><Relationship Id="rId3" Type="http://schemas.openxmlformats.org/officeDocument/2006/relationships/image" Target="../media/image-29-3.png"/><Relationship Id="rId4" Type="http://schemas.openxmlformats.org/officeDocument/2006/relationships/image" Target="../media/image-29-4.svg"/><Relationship Id="rId5" Type="http://schemas.openxmlformats.org/officeDocument/2006/relationships/image" Target="../media/image-29-5.png"/><Relationship Id="rId6" Type="http://schemas.openxmlformats.org/officeDocument/2006/relationships/image" Target="../media/image-29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image" Target="../media/image-30-2.svg"/><Relationship Id="rId3" Type="http://schemas.openxmlformats.org/officeDocument/2006/relationships/image" Target="../media/image-30-1.png"/><Relationship Id="rId4" Type="http://schemas.openxmlformats.org/officeDocument/2006/relationships/image" Target="../media/image-30-2.svg"/><Relationship Id="rId5" Type="http://schemas.openxmlformats.org/officeDocument/2006/relationships/image" Target="../media/image-30-1.png"/><Relationship Id="rId6" Type="http://schemas.openxmlformats.org/officeDocument/2006/relationships/image" Target="../media/image-30-2.svg"/><Relationship Id="rId7" Type="http://schemas.openxmlformats.org/officeDocument/2006/relationships/image" Target="../media/image-30-1.png"/><Relationship Id="rId8" Type="http://schemas.openxmlformats.org/officeDocument/2006/relationships/image" Target="../media/image-30-2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2.png"/><Relationship Id="rId5" Type="http://schemas.openxmlformats.org/officeDocument/2006/relationships/image" Target="../media/image-6-3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image" Target="../media/image-6-6.png"/><Relationship Id="rId9" Type="http://schemas.openxmlformats.org/officeDocument/2006/relationships/image" Target="../media/image-6-7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2.png"/><Relationship Id="rId5" Type="http://schemas.openxmlformats.org/officeDocument/2006/relationships/image" Target="../media/image-8-3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2179538"/>
            <a:ext cx="10723294" cy="582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Cedar &amp; Vine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734200" y="2846090"/>
            <a:ext cx="10723294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Business Plan and Funding Request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4200" y="3452118"/>
            <a:ext cx="10723294" cy="671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 46-seat neighbourhood bistro in West Asheville serving a short, seasonal dinner menu six nights a week, with a weekend brunch service.</a:t>
            </a:r>
            <a:endParaRPr lang="en-US" sz="1650" dirty="0"/>
          </a:p>
        </p:txBody>
      </p:sp>
      <p:sp>
        <p:nvSpPr>
          <p:cNvPr id="5" name="Shape 3"/>
          <p:cNvSpPr/>
          <p:nvPr/>
        </p:nvSpPr>
        <p:spPr>
          <a:xfrm>
            <a:off x="3198832" y="4359573"/>
            <a:ext cx="1807919" cy="318790"/>
          </a:xfrm>
          <a:prstGeom prst="roundRect">
            <a:avLst>
              <a:gd name="adj" fmla="val 22113"/>
            </a:avLst>
          </a:prstGeom>
          <a:solidFill>
            <a:srgbClr val="321A2C"/>
          </a:solidFill>
          <a:ln/>
        </p:spPr>
      </p:sp>
      <p:sp>
        <p:nvSpPr>
          <p:cNvPr id="6" name="Text 4"/>
          <p:cNvSpPr/>
          <p:nvPr/>
        </p:nvSpPr>
        <p:spPr>
          <a:xfrm>
            <a:off x="3324638" y="4422477"/>
            <a:ext cx="2165891" cy="192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SBA 7(A) / MICROLOAN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111622" y="4359573"/>
            <a:ext cx="3881142" cy="318790"/>
          </a:xfrm>
          <a:prstGeom prst="roundRect">
            <a:avLst>
              <a:gd name="adj" fmla="val 22113"/>
            </a:avLst>
          </a:prstGeom>
          <a:noFill/>
          <a:ln w="6350">
            <a:solidFill>
              <a:srgbClr val="A95B9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37428" y="4422477"/>
            <a:ext cx="4239114" cy="192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3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PREPARED FOR BANK UNDERWRITER UNDER SBA SOP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745728"/>
            <a:ext cx="10723294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Sales Channels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734200" y="1075928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How </a:t>
            </a:r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Customers Arrive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734200" y="2008188"/>
            <a:ext cx="5131366" cy="27353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spcAft>
                <a:spcPts val="1200"/>
              </a:spcAft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Primary channel: walk-in traffic supplemented by advance reservations — the key distinction from the two highest-reviewed nearby rooms. The 2,100-name mailing list, corner location, and extended weeknight hours are expected to capture overflow from the 32-seat room three blocks east.</a:t>
            </a:r>
            <a:endParaRPr lang="en-US" sz="14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Product mix is projected at 58% dinner food, 30% beverages, and 12% brunch. Repeat business assumed at 46%. A seventh trading day is planned in month 15, once the kitchen team can operate without the chef on every station.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332478" y="2046387"/>
            <a:ext cx="2480704" cy="1696641"/>
          </a:xfrm>
          <a:prstGeom prst="roundRect">
            <a:avLst>
              <a:gd name="adj" fmla="val 4674"/>
            </a:avLst>
          </a:prstGeom>
          <a:solidFill>
            <a:srgbClr val="0B0C23">
              <a:alpha val="95000"/>
            </a:srgbClr>
          </a:solidFill>
          <a:ln w="25399">
            <a:solidFill>
              <a:srgbClr val="6D45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46686" y="2260600"/>
            <a:ext cx="2052289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Opening Volume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6546686" y="2692698"/>
            <a:ext cx="2052289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1,500 covers/month in month 1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8983041" y="2046387"/>
            <a:ext cx="2480804" cy="1696641"/>
          </a:xfrm>
          <a:prstGeom prst="roundRect">
            <a:avLst>
              <a:gd name="adj" fmla="val 4674"/>
            </a:avLst>
          </a:prstGeom>
          <a:solidFill>
            <a:srgbClr val="0B0C23">
              <a:alpha val="95000"/>
            </a:srgbClr>
          </a:solidFill>
          <a:ln w="25399">
            <a:solidFill>
              <a:srgbClr val="6D456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97249" y="2260600"/>
            <a:ext cx="2052388" cy="524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Steady-State Volume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197249" y="2954933"/>
            <a:ext cx="2052388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2,600 covers/month — 75% utilisation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6332478" y="3912890"/>
            <a:ext cx="2480704" cy="2008287"/>
          </a:xfrm>
          <a:prstGeom prst="roundRect">
            <a:avLst>
              <a:gd name="adj" fmla="val 3949"/>
            </a:avLst>
          </a:prstGeom>
          <a:solidFill>
            <a:srgbClr val="0B0C23">
              <a:alpha val="95000"/>
            </a:srgbClr>
          </a:solidFill>
          <a:ln w="25399">
            <a:solidFill>
              <a:srgbClr val="6D45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46686" y="4127103"/>
            <a:ext cx="2052289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Seasonality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6546686" y="4559201"/>
            <a:ext cx="2052289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Summer-peak; trough months at 74% of peak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8983041" y="3912890"/>
            <a:ext cx="2480804" cy="2008287"/>
          </a:xfrm>
          <a:prstGeom prst="roundRect">
            <a:avLst>
              <a:gd name="adj" fmla="val 3949"/>
            </a:avLst>
          </a:prstGeom>
          <a:solidFill>
            <a:srgbClr val="0B0C23">
              <a:alpha val="95000"/>
            </a:srgbClr>
          </a:solidFill>
          <a:ln w="25399">
            <a:solidFill>
              <a:srgbClr val="6D456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197249" y="4127103"/>
            <a:ext cx="2052388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Marketing Spend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9197249" y="4559201"/>
            <a:ext cx="2052388" cy="1147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Limited to maintaining the existing mailing list and local visibility — $650/month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927993"/>
            <a:ext cx="10723294" cy="272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Operations</a:t>
            </a:r>
            <a:endParaRPr lang="en-US" sz="1700" dirty="0"/>
          </a:p>
        </p:txBody>
      </p:sp>
      <p:sp>
        <p:nvSpPr>
          <p:cNvPr id="3" name="Text 1"/>
          <p:cNvSpPr/>
          <p:nvPr/>
        </p:nvSpPr>
        <p:spPr>
          <a:xfrm>
            <a:off x="734200" y="1273770"/>
            <a:ext cx="10723294" cy="5449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How It </a:t>
            </a:r>
            <a:pPr algn="l" indent="0" marL="0">
              <a:lnSpc>
                <a:spcPct val="104000"/>
              </a:lnSpc>
              <a:buNone/>
            </a:pPr>
            <a:r>
              <a:rPr lang="en-US" sz="34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Runs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734200" y="2258913"/>
            <a:ext cx="5122337" cy="25939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spcAft>
                <a:spcPts val="1250"/>
              </a:spcAft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 single 46-seat leased location operating </a:t>
            </a:r>
            <a:pPr algn="l" indent="0" marL="0">
              <a:lnSpc>
                <a:spcPct val="129000"/>
              </a:lnSpc>
              <a:spcAft>
                <a:spcPts val="1250"/>
              </a:spcAft>
              <a:buNone/>
            </a:pPr>
            <a:r>
              <a:rPr lang="en-US" sz="15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26 days per month</a:t>
            </a:r>
            <a:pPr algn="l" indent="0" marL="0">
              <a:lnSpc>
                <a:spcPct val="129000"/>
              </a:lnSpc>
              <a:spcAft>
                <a:spcPts val="1250"/>
              </a:spcAft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, averaging nine hours per day. Dinner service runs six nights with 1.6 seat turns per evening; weekend brunch adds the balance of volume. Monthly capacity ceiling: 3,450 covers at stabilisation, producing steady-state monthly revenue of </a:t>
            </a:r>
            <a:pPr algn="l" indent="0" marL="0">
              <a:lnSpc>
                <a:spcPct val="129000"/>
              </a:lnSpc>
              <a:spcAft>
                <a:spcPts val="1250"/>
              </a:spcAft>
              <a:buNone/>
            </a:pPr>
            <a:r>
              <a:rPr lang="en-US" sz="15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$96,200</a:t>
            </a:r>
            <a:pPr algn="l" indent="0" marL="0">
              <a:lnSpc>
                <a:spcPct val="129000"/>
              </a:lnSpc>
              <a:spcAft>
                <a:spcPts val="1250"/>
              </a:spcAft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.</a:t>
            </a:r>
            <a:endParaRPr lang="en-US" sz="150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Two full-time owner-operators hold 100% of the equity. Eight full-time equivalents total. Key hires: sous chef and bar lead/assistant general manager.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341507" y="2300188"/>
            <a:ext cx="2469394" cy="1771749"/>
          </a:xfrm>
          <a:prstGeom prst="roundRect">
            <a:avLst>
              <a:gd name="adj" fmla="val 4651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44007" y="2502694"/>
            <a:ext cx="2064393" cy="272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Consultant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6544007" y="2958604"/>
            <a:ext cx="2064393" cy="9108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Fixed-fee $9,500 covering build-out and first 90 days of operations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8994352" y="2300188"/>
            <a:ext cx="2469493" cy="1771749"/>
          </a:xfrm>
          <a:prstGeom prst="roundRect">
            <a:avLst>
              <a:gd name="adj" fmla="val 4651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96852" y="2502694"/>
            <a:ext cx="2064492" cy="272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CPA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9196852" y="2958604"/>
            <a:ext cx="2064492" cy="6072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$560/month — monthly closes from month one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341507" y="4255393"/>
            <a:ext cx="5122337" cy="1468140"/>
          </a:xfrm>
          <a:prstGeom prst="roundRect">
            <a:avLst>
              <a:gd name="adj" fmla="val 5613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44007" y="4457898"/>
            <a:ext cx="4717337" cy="272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Compliance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544007" y="4913809"/>
            <a:ext cx="4717337" cy="6072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All zoning approvals in place. Insurance quoted. Personal guarantee provided. No credit issues or bankruptcy history.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719138"/>
            <a:ext cx="10723294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Operations — Continued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734200" y="1094383"/>
            <a:ext cx="10723294" cy="582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Fixed Cost </a:t>
            </a:r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Structure</a:t>
            </a:r>
            <a:endParaRPr lang="en-US" sz="3650" dirty="0"/>
          </a:p>
        </p:txBody>
      </p:sp>
      <p:sp>
        <p:nvSpPr>
          <p:cNvPr id="4" name="Text 2"/>
          <p:cNvSpPr/>
          <p:nvPr/>
        </p:nvSpPr>
        <p:spPr>
          <a:xfrm>
            <a:off x="734200" y="2180530"/>
            <a:ext cx="5105768" cy="22033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450"/>
              </a:spcAft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Fixed monthly operating expenses total </a:t>
            </a:r>
            <a:pPr algn="l" indent="0" marL="0">
              <a:lnSpc>
                <a:spcPct val="133000"/>
              </a:lnSpc>
              <a:spcAft>
                <a:spcPts val="1450"/>
              </a:spcAft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$45,470</a:t>
            </a:r>
            <a:pPr algn="l" indent="0" marL="0">
              <a:lnSpc>
                <a:spcPct val="133000"/>
              </a:lnSpc>
              <a:spcAft>
                <a:spcPts val="1450"/>
              </a:spcAft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. Variable cost per cover is </a:t>
            </a:r>
            <a:pPr algn="l" indent="0" marL="0">
              <a:lnSpc>
                <a:spcPct val="133000"/>
              </a:lnSpc>
              <a:spcAft>
                <a:spcPts val="1450"/>
              </a:spcAft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$11.10</a:t>
            </a:r>
            <a:pPr algn="l" indent="0" marL="0">
              <a:lnSpc>
                <a:spcPct val="133000"/>
              </a:lnSpc>
              <a:spcAft>
                <a:spcPts val="1450"/>
              </a:spcAft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, producing a contribution margin of </a:t>
            </a:r>
            <a:pPr algn="l" indent="0" marL="0">
              <a:lnSpc>
                <a:spcPct val="133000"/>
              </a:lnSpc>
              <a:spcAft>
                <a:spcPts val="1450"/>
              </a:spcAft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$25.90</a:t>
            </a:r>
            <a:pPr algn="l" indent="0" marL="0">
              <a:lnSpc>
                <a:spcPct val="133000"/>
              </a:lnSpc>
              <a:spcAft>
                <a:spcPts val="1450"/>
              </a:spcAft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. Break-even revenue is </a:t>
            </a:r>
            <a:pPr algn="l" indent="0" marL="0">
              <a:lnSpc>
                <a:spcPct val="133000"/>
              </a:lnSpc>
              <a:spcAft>
                <a:spcPts val="1450"/>
              </a:spcAft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$70,152</a:t>
            </a:r>
            <a:pPr algn="l" indent="0" marL="0">
              <a:lnSpc>
                <a:spcPct val="133000"/>
              </a:lnSpc>
              <a:spcAft>
                <a:spcPts val="1450"/>
              </a:spcAft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, reached in month five.</a:t>
            </a:r>
            <a:endParaRPr lang="en-US" sz="16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Monthly debt service is $3,612.98. Debt-service coverage ratios: </a:t>
            </a:r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1.47</a:t>
            </a:r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(Year 1), </a:t>
            </a:r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1.63</a:t>
            </a:r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(Year 2), </a:t>
            </a:r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1.73</a:t>
            </a:r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(Year 3).</a:t>
            </a:r>
            <a:endParaRPr lang="en-US" sz="16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8076" y="2227659"/>
            <a:ext cx="5105768" cy="367516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759817"/>
            <a:ext cx="10723294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Market Reach</a:t>
            </a:r>
            <a:endParaRPr lang="en-US" sz="1550" dirty="0"/>
          </a:p>
        </p:txBody>
      </p:sp>
      <p:sp>
        <p:nvSpPr>
          <p:cNvPr id="3" name="Text 1"/>
          <p:cNvSpPr/>
          <p:nvPr/>
        </p:nvSpPr>
        <p:spPr>
          <a:xfrm>
            <a:off x="734200" y="1068090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Who Is </a:t>
            </a:r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Within Reach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992857" y="1879798"/>
            <a:ext cx="2930849" cy="588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6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11,800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734200" y="2670969"/>
            <a:ext cx="3448162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Catchment Population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34200" y="3009503"/>
            <a:ext cx="344816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Residents within a 10-minute walk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630423" y="1879798"/>
            <a:ext cx="2930849" cy="588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6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26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4371766" y="2670969"/>
            <a:ext cx="3448162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Operating Days/Month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8267989" y="1879798"/>
            <a:ext cx="2930849" cy="588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6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3,450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8009332" y="2670969"/>
            <a:ext cx="3448162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Capacity Ceiling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8009332" y="3009503"/>
            <a:ext cx="344816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Units per month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811591" y="3665538"/>
            <a:ext cx="2930849" cy="588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6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2,600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2552934" y="4456708"/>
            <a:ext cx="3448162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Steady-State Volume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2552934" y="4795242"/>
            <a:ext cx="344816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Units per month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49157" y="3665538"/>
            <a:ext cx="2930849" cy="588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6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75%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6190500" y="4456708"/>
            <a:ext cx="3448162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Utilisation at Steady State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1001687" y="5399980"/>
            <a:ext cx="10455807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Evidence of demand.</a:t>
            </a:r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Ran a monthly supper club in a shared kitchen two blocks away for fourteen months. Every one of the last nine sold out at 40 covers within 48 hours of release, at a $52 fixed price, from a 2,100-name mailing list built with no paid promotion.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734200" y="5229523"/>
            <a:ext cx="25399" cy="868561"/>
          </a:xfrm>
          <a:prstGeom prst="roundRect">
            <a:avLst>
              <a:gd name="adj" fmla="val 50001"/>
            </a:avLst>
          </a:prstGeom>
          <a:solidFill>
            <a:srgbClr val="A95B95"/>
          </a:solidFill>
          <a:ln/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719138"/>
            <a:ext cx="10723294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Unit Economics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734200" y="1094383"/>
            <a:ext cx="10723294" cy="582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One Cover — </a:t>
            </a:r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Unit</a:t>
            </a:r>
            <a:endParaRPr lang="en-US" sz="3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200" y="2227659"/>
            <a:ext cx="5105768" cy="367516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358076" y="2227659"/>
            <a:ext cx="2447963" cy="1617563"/>
          </a:xfrm>
          <a:prstGeom prst="roundRect">
            <a:avLst>
              <a:gd name="adj" fmla="val 5447"/>
            </a:avLst>
          </a:prstGeom>
          <a:solidFill>
            <a:srgbClr val="542C49"/>
          </a:solidFill>
          <a:ln w="12700">
            <a:solidFill>
              <a:srgbClr val="6D456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580519" y="2450108"/>
            <a:ext cx="2003077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Price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580519" y="2951262"/>
            <a:ext cx="2003077" cy="671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$37.00 per cover (food and drink combined)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9015782" y="2227659"/>
            <a:ext cx="2448062" cy="1617563"/>
          </a:xfrm>
          <a:prstGeom prst="roundRect">
            <a:avLst>
              <a:gd name="adj" fmla="val 5447"/>
            </a:avLst>
          </a:prstGeom>
          <a:solidFill>
            <a:srgbClr val="542C49"/>
          </a:solidFill>
          <a:ln w="12700">
            <a:solidFill>
              <a:srgbClr val="6D456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238225" y="2450108"/>
            <a:ext cx="2003176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Variable Cost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9238225" y="2951262"/>
            <a:ext cx="2003176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$11.10 per cover</a:t>
            </a:r>
            <a:endParaRPr lang="en-US" sz="1650" dirty="0"/>
          </a:p>
        </p:txBody>
      </p:sp>
      <p:sp>
        <p:nvSpPr>
          <p:cNvPr id="11" name="Shape 8"/>
          <p:cNvSpPr/>
          <p:nvPr/>
        </p:nvSpPr>
        <p:spPr>
          <a:xfrm>
            <a:off x="6358076" y="4054971"/>
            <a:ext cx="2447963" cy="1573212"/>
          </a:xfrm>
          <a:prstGeom prst="roundRect">
            <a:avLst>
              <a:gd name="adj" fmla="val 5601"/>
            </a:avLst>
          </a:prstGeom>
          <a:solidFill>
            <a:srgbClr val="542C49"/>
          </a:solidFill>
          <a:ln w="12700">
            <a:solidFill>
              <a:srgbClr val="6D456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0519" y="4277420"/>
            <a:ext cx="2003077" cy="582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Contribution Margin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6580519" y="5069979"/>
            <a:ext cx="2003077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$25.90</a:t>
            </a:r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per cover</a:t>
            </a:r>
            <a:endParaRPr lang="en-US" sz="1650" dirty="0"/>
          </a:p>
        </p:txBody>
      </p:sp>
      <p:sp>
        <p:nvSpPr>
          <p:cNvPr id="14" name="Shape 11"/>
          <p:cNvSpPr/>
          <p:nvPr/>
        </p:nvSpPr>
        <p:spPr>
          <a:xfrm>
            <a:off x="9015782" y="4054971"/>
            <a:ext cx="2448062" cy="1573212"/>
          </a:xfrm>
          <a:prstGeom prst="roundRect">
            <a:avLst>
              <a:gd name="adj" fmla="val 5601"/>
            </a:avLst>
          </a:prstGeom>
          <a:solidFill>
            <a:srgbClr val="542C49"/>
          </a:solidFill>
          <a:ln w="12700">
            <a:solidFill>
              <a:srgbClr val="6D4562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238225" y="4277420"/>
            <a:ext cx="2003176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Cost of Goods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9238225" y="4778573"/>
            <a:ext cx="2003176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30.0% of revenue</a:t>
            </a:r>
            <a:endParaRPr lang="en-US" sz="16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685403"/>
            <a:ext cx="10723294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Revenue Model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734200" y="1060648"/>
            <a:ext cx="10723294" cy="582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How Revenue </a:t>
            </a:r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Is Built</a:t>
            </a:r>
            <a:endParaRPr lang="en-US" sz="3650" dirty="0"/>
          </a:p>
        </p:txBody>
      </p:sp>
      <p:sp>
        <p:nvSpPr>
          <p:cNvPr id="4" name="Shape 2"/>
          <p:cNvSpPr/>
          <p:nvPr/>
        </p:nvSpPr>
        <p:spPr>
          <a:xfrm>
            <a:off x="734200" y="2193925"/>
            <a:ext cx="2447963" cy="1598613"/>
          </a:xfrm>
          <a:prstGeom prst="roundRect">
            <a:avLst>
              <a:gd name="adj" fmla="val 5512"/>
            </a:avLst>
          </a:prstGeom>
          <a:solidFill>
            <a:srgbClr val="0B0C23">
              <a:alpha val="95000"/>
            </a:srgbClr>
          </a:solidFill>
          <a:ln w="25399">
            <a:solidFill>
              <a:srgbClr val="6D456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343" y="2429073"/>
            <a:ext cx="1977678" cy="582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Opening Month Volume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69343" y="3221633"/>
            <a:ext cx="1977678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1,500 units in month 1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3391907" y="2193925"/>
            <a:ext cx="2448062" cy="1598613"/>
          </a:xfrm>
          <a:prstGeom prst="roundRect">
            <a:avLst>
              <a:gd name="adj" fmla="val 5512"/>
            </a:avLst>
          </a:prstGeom>
          <a:solidFill>
            <a:srgbClr val="0B0C23">
              <a:alpha val="95000"/>
            </a:srgbClr>
          </a:solidFill>
          <a:ln w="25399">
            <a:solidFill>
              <a:srgbClr val="6D456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27049" y="2429073"/>
            <a:ext cx="1977777" cy="582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Months to Steady State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3627049" y="3221633"/>
            <a:ext cx="1977777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8 months from open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734200" y="4002286"/>
            <a:ext cx="2447963" cy="1934369"/>
          </a:xfrm>
          <a:prstGeom prst="roundRect">
            <a:avLst>
              <a:gd name="adj" fmla="val 4555"/>
            </a:avLst>
          </a:prstGeom>
          <a:solidFill>
            <a:srgbClr val="0B0C23">
              <a:alpha val="95000"/>
            </a:srgbClr>
          </a:solidFill>
          <a:ln w="25399">
            <a:solidFill>
              <a:srgbClr val="6D456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9343" y="4237434"/>
            <a:ext cx="1977678" cy="582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Steady-State Volume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69343" y="5029994"/>
            <a:ext cx="1977678" cy="671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2,600 units/month = $96,200/month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3391907" y="4002286"/>
            <a:ext cx="2448062" cy="1934369"/>
          </a:xfrm>
          <a:prstGeom prst="roundRect">
            <a:avLst>
              <a:gd name="adj" fmla="val 4555"/>
            </a:avLst>
          </a:prstGeom>
          <a:solidFill>
            <a:srgbClr val="0B0C23">
              <a:alpha val="95000"/>
            </a:srgbClr>
          </a:solidFill>
          <a:ln w="25399">
            <a:solidFill>
              <a:srgbClr val="6D45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27049" y="4237434"/>
            <a:ext cx="1977777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Year-1 Revenue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627049" y="4738588"/>
            <a:ext cx="1977777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$870,610</a:t>
            </a:r>
            <a:endParaRPr lang="en-US" sz="1650" dirty="0"/>
          </a:p>
        </p:txBody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8076" y="2193925"/>
            <a:ext cx="5105768" cy="367516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704255"/>
            <a:ext cx="10723294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Financial Projections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734200" y="1034455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 1 — </a:t>
            </a:r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Months 1–6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734200" y="1813818"/>
            <a:ext cx="10723294" cy="3574852"/>
          </a:xfrm>
          <a:prstGeom prst="roundRect">
            <a:avLst>
              <a:gd name="adj" fmla="val 2218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4200" y="2326779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734200" y="2836565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3346351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856137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4365923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4875709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2060821" y="1928416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Month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191787" y="1928416"/>
            <a:ext cx="1174423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Units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4134243" y="1928416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Revenue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5453720" y="1928416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COGS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6584686" y="1928416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Gross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7715652" y="1928416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EBITDA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9035129" y="1928416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Net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2060821" y="2438202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3191787" y="2438202"/>
            <a:ext cx="1174423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1,110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4134243" y="2438202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$41,070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5453720" y="2438202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$12,321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6584686" y="2438202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$28,749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7715652" y="2438202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$-16,721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9035129" y="2438202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$-20,334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2060821" y="2947988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3191787" y="2947988"/>
            <a:ext cx="1174423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1,255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4134243" y="2947988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$46,435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5453720" y="2947988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$13,931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6584686" y="2947988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$32,505</a:t>
            </a:r>
            <a:endParaRPr lang="en-US" sz="1450" dirty="0"/>
          </a:p>
        </p:txBody>
      </p:sp>
      <p:sp>
        <p:nvSpPr>
          <p:cNvPr id="30" name="Text 28"/>
          <p:cNvSpPr/>
          <p:nvPr/>
        </p:nvSpPr>
        <p:spPr>
          <a:xfrm>
            <a:off x="7715652" y="2947988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$-12,966</a:t>
            </a:r>
            <a:endParaRPr lang="en-US" sz="1450" dirty="0"/>
          </a:p>
        </p:txBody>
      </p:sp>
      <p:sp>
        <p:nvSpPr>
          <p:cNvPr id="31" name="Text 29"/>
          <p:cNvSpPr/>
          <p:nvPr/>
        </p:nvSpPr>
        <p:spPr>
          <a:xfrm>
            <a:off x="9035129" y="2947988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$-16,578</a:t>
            </a:r>
            <a:endParaRPr lang="en-US" sz="1450" dirty="0"/>
          </a:p>
        </p:txBody>
      </p:sp>
      <p:sp>
        <p:nvSpPr>
          <p:cNvPr id="32" name="Text 30"/>
          <p:cNvSpPr/>
          <p:nvPr/>
        </p:nvSpPr>
        <p:spPr>
          <a:xfrm>
            <a:off x="2060821" y="3457773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</a:t>
            </a:r>
            <a:endParaRPr lang="en-US" sz="1450" dirty="0"/>
          </a:p>
        </p:txBody>
      </p:sp>
      <p:sp>
        <p:nvSpPr>
          <p:cNvPr id="33" name="Text 31"/>
          <p:cNvSpPr/>
          <p:nvPr/>
        </p:nvSpPr>
        <p:spPr>
          <a:xfrm>
            <a:off x="3191787" y="3457773"/>
            <a:ext cx="1174423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1,461</a:t>
            </a:r>
            <a:endParaRPr lang="en-US" sz="1450" dirty="0"/>
          </a:p>
        </p:txBody>
      </p:sp>
      <p:sp>
        <p:nvSpPr>
          <p:cNvPr id="34" name="Text 32"/>
          <p:cNvSpPr/>
          <p:nvPr/>
        </p:nvSpPr>
        <p:spPr>
          <a:xfrm>
            <a:off x="4134243" y="3457773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$54,057</a:t>
            </a:r>
            <a:endParaRPr lang="en-US" sz="1450" dirty="0"/>
          </a:p>
        </p:txBody>
      </p:sp>
      <p:sp>
        <p:nvSpPr>
          <p:cNvPr id="35" name="Text 33"/>
          <p:cNvSpPr/>
          <p:nvPr/>
        </p:nvSpPr>
        <p:spPr>
          <a:xfrm>
            <a:off x="5453720" y="3457773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$16,217</a:t>
            </a:r>
            <a:endParaRPr lang="en-US" sz="1450" dirty="0"/>
          </a:p>
        </p:txBody>
      </p:sp>
      <p:sp>
        <p:nvSpPr>
          <p:cNvPr id="36" name="Text 34"/>
          <p:cNvSpPr/>
          <p:nvPr/>
        </p:nvSpPr>
        <p:spPr>
          <a:xfrm>
            <a:off x="6584686" y="3457773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$37,840</a:t>
            </a:r>
            <a:endParaRPr lang="en-US" sz="1450" dirty="0"/>
          </a:p>
        </p:txBody>
      </p:sp>
      <p:sp>
        <p:nvSpPr>
          <p:cNvPr id="37" name="Text 35"/>
          <p:cNvSpPr/>
          <p:nvPr/>
        </p:nvSpPr>
        <p:spPr>
          <a:xfrm>
            <a:off x="7715652" y="3457773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$-7,630</a:t>
            </a:r>
            <a:endParaRPr lang="en-US" sz="1450" dirty="0"/>
          </a:p>
        </p:txBody>
      </p:sp>
      <p:sp>
        <p:nvSpPr>
          <p:cNvPr id="38" name="Text 36"/>
          <p:cNvSpPr/>
          <p:nvPr/>
        </p:nvSpPr>
        <p:spPr>
          <a:xfrm>
            <a:off x="9035129" y="3457773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$-11,243</a:t>
            </a:r>
            <a:endParaRPr lang="en-US" sz="1450" dirty="0"/>
          </a:p>
        </p:txBody>
      </p:sp>
      <p:sp>
        <p:nvSpPr>
          <p:cNvPr id="39" name="Text 37"/>
          <p:cNvSpPr/>
          <p:nvPr/>
        </p:nvSpPr>
        <p:spPr>
          <a:xfrm>
            <a:off x="2060821" y="3967559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4</a:t>
            </a:r>
            <a:endParaRPr lang="en-US" sz="1450" dirty="0"/>
          </a:p>
        </p:txBody>
      </p:sp>
      <p:sp>
        <p:nvSpPr>
          <p:cNvPr id="40" name="Text 38"/>
          <p:cNvSpPr/>
          <p:nvPr/>
        </p:nvSpPr>
        <p:spPr>
          <a:xfrm>
            <a:off x="3191787" y="3967559"/>
            <a:ext cx="1174423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1,715</a:t>
            </a:r>
            <a:endParaRPr lang="en-US" sz="1450" dirty="0"/>
          </a:p>
        </p:txBody>
      </p:sp>
      <p:sp>
        <p:nvSpPr>
          <p:cNvPr id="41" name="Text 39"/>
          <p:cNvSpPr/>
          <p:nvPr/>
        </p:nvSpPr>
        <p:spPr>
          <a:xfrm>
            <a:off x="4134243" y="3967559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$63,455</a:t>
            </a:r>
            <a:endParaRPr lang="en-US" sz="1450" dirty="0"/>
          </a:p>
        </p:txBody>
      </p:sp>
      <p:sp>
        <p:nvSpPr>
          <p:cNvPr id="42" name="Text 40"/>
          <p:cNvSpPr/>
          <p:nvPr/>
        </p:nvSpPr>
        <p:spPr>
          <a:xfrm>
            <a:off x="5453720" y="3967559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$19,037</a:t>
            </a:r>
            <a:endParaRPr lang="en-US" sz="1450" dirty="0"/>
          </a:p>
        </p:txBody>
      </p:sp>
      <p:sp>
        <p:nvSpPr>
          <p:cNvPr id="43" name="Text 41"/>
          <p:cNvSpPr/>
          <p:nvPr/>
        </p:nvSpPr>
        <p:spPr>
          <a:xfrm>
            <a:off x="6584686" y="3967559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$44,419</a:t>
            </a:r>
            <a:endParaRPr lang="en-US" sz="1450" dirty="0"/>
          </a:p>
        </p:txBody>
      </p:sp>
      <p:sp>
        <p:nvSpPr>
          <p:cNvPr id="44" name="Text 42"/>
          <p:cNvSpPr/>
          <p:nvPr/>
        </p:nvSpPr>
        <p:spPr>
          <a:xfrm>
            <a:off x="7715652" y="3967559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$-1,052</a:t>
            </a:r>
            <a:endParaRPr lang="en-US" sz="1450" dirty="0"/>
          </a:p>
        </p:txBody>
      </p:sp>
      <p:sp>
        <p:nvSpPr>
          <p:cNvPr id="45" name="Text 43"/>
          <p:cNvSpPr/>
          <p:nvPr/>
        </p:nvSpPr>
        <p:spPr>
          <a:xfrm>
            <a:off x="9035129" y="3967559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$-4,664</a:t>
            </a:r>
            <a:endParaRPr lang="en-US" sz="1450" dirty="0"/>
          </a:p>
        </p:txBody>
      </p:sp>
      <p:sp>
        <p:nvSpPr>
          <p:cNvPr id="46" name="Text 44"/>
          <p:cNvSpPr/>
          <p:nvPr/>
        </p:nvSpPr>
        <p:spPr>
          <a:xfrm>
            <a:off x="2060821" y="4477345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5</a:t>
            </a:r>
            <a:endParaRPr lang="en-US" sz="1450" dirty="0"/>
          </a:p>
        </p:txBody>
      </p:sp>
      <p:sp>
        <p:nvSpPr>
          <p:cNvPr id="47" name="Text 45"/>
          <p:cNvSpPr/>
          <p:nvPr/>
        </p:nvSpPr>
        <p:spPr>
          <a:xfrm>
            <a:off x="3191787" y="4477345"/>
            <a:ext cx="1174423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1,990</a:t>
            </a:r>
            <a:endParaRPr lang="en-US" sz="1450" dirty="0"/>
          </a:p>
        </p:txBody>
      </p:sp>
      <p:sp>
        <p:nvSpPr>
          <p:cNvPr id="48" name="Text 46"/>
          <p:cNvSpPr/>
          <p:nvPr/>
        </p:nvSpPr>
        <p:spPr>
          <a:xfrm>
            <a:off x="4134243" y="4477345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$73,630</a:t>
            </a:r>
            <a:endParaRPr lang="en-US" sz="1450" dirty="0"/>
          </a:p>
        </p:txBody>
      </p:sp>
      <p:sp>
        <p:nvSpPr>
          <p:cNvPr id="49" name="Text 47"/>
          <p:cNvSpPr/>
          <p:nvPr/>
        </p:nvSpPr>
        <p:spPr>
          <a:xfrm>
            <a:off x="5453720" y="4477345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$22,089</a:t>
            </a:r>
            <a:endParaRPr lang="en-US" sz="1450" dirty="0"/>
          </a:p>
        </p:txBody>
      </p:sp>
      <p:sp>
        <p:nvSpPr>
          <p:cNvPr id="50" name="Text 48"/>
          <p:cNvSpPr/>
          <p:nvPr/>
        </p:nvSpPr>
        <p:spPr>
          <a:xfrm>
            <a:off x="6584686" y="4477345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$51,541</a:t>
            </a:r>
            <a:endParaRPr lang="en-US" sz="1450" dirty="0"/>
          </a:p>
        </p:txBody>
      </p:sp>
      <p:sp>
        <p:nvSpPr>
          <p:cNvPr id="51" name="Text 49"/>
          <p:cNvSpPr/>
          <p:nvPr/>
        </p:nvSpPr>
        <p:spPr>
          <a:xfrm>
            <a:off x="7715652" y="4477345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$6,071</a:t>
            </a:r>
            <a:endParaRPr lang="en-US" sz="1450" dirty="0"/>
          </a:p>
        </p:txBody>
      </p:sp>
      <p:sp>
        <p:nvSpPr>
          <p:cNvPr id="52" name="Text 50"/>
          <p:cNvSpPr/>
          <p:nvPr/>
        </p:nvSpPr>
        <p:spPr>
          <a:xfrm>
            <a:off x="9035129" y="4477345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$2,458</a:t>
            </a:r>
            <a:endParaRPr lang="en-US" sz="1450" dirty="0"/>
          </a:p>
        </p:txBody>
      </p:sp>
      <p:sp>
        <p:nvSpPr>
          <p:cNvPr id="53" name="Text 51"/>
          <p:cNvSpPr/>
          <p:nvPr/>
        </p:nvSpPr>
        <p:spPr>
          <a:xfrm>
            <a:off x="2060821" y="4987131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6</a:t>
            </a:r>
            <a:endParaRPr lang="en-US" sz="1450" dirty="0"/>
          </a:p>
        </p:txBody>
      </p:sp>
      <p:sp>
        <p:nvSpPr>
          <p:cNvPr id="54" name="Text 52"/>
          <p:cNvSpPr/>
          <p:nvPr/>
        </p:nvSpPr>
        <p:spPr>
          <a:xfrm>
            <a:off x="3191787" y="4987131"/>
            <a:ext cx="1174423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2,246</a:t>
            </a:r>
            <a:endParaRPr lang="en-US" sz="1450" dirty="0"/>
          </a:p>
        </p:txBody>
      </p:sp>
      <p:sp>
        <p:nvSpPr>
          <p:cNvPr id="55" name="Text 53"/>
          <p:cNvSpPr/>
          <p:nvPr/>
        </p:nvSpPr>
        <p:spPr>
          <a:xfrm>
            <a:off x="4134243" y="4987131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$83,102</a:t>
            </a:r>
            <a:endParaRPr lang="en-US" sz="1450" dirty="0"/>
          </a:p>
        </p:txBody>
      </p:sp>
      <p:sp>
        <p:nvSpPr>
          <p:cNvPr id="56" name="Text 54"/>
          <p:cNvSpPr/>
          <p:nvPr/>
        </p:nvSpPr>
        <p:spPr>
          <a:xfrm>
            <a:off x="5453720" y="4987131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$24,931</a:t>
            </a:r>
            <a:endParaRPr lang="en-US" sz="1450" dirty="0"/>
          </a:p>
        </p:txBody>
      </p:sp>
      <p:sp>
        <p:nvSpPr>
          <p:cNvPr id="57" name="Text 55"/>
          <p:cNvSpPr/>
          <p:nvPr/>
        </p:nvSpPr>
        <p:spPr>
          <a:xfrm>
            <a:off x="6584686" y="4987131"/>
            <a:ext cx="1362934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$58,171</a:t>
            </a:r>
            <a:endParaRPr lang="en-US" sz="1450" dirty="0"/>
          </a:p>
        </p:txBody>
      </p:sp>
      <p:sp>
        <p:nvSpPr>
          <p:cNvPr id="58" name="Text 56"/>
          <p:cNvSpPr/>
          <p:nvPr/>
        </p:nvSpPr>
        <p:spPr>
          <a:xfrm>
            <a:off x="7715652" y="4987131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$12,701</a:t>
            </a:r>
            <a:endParaRPr lang="en-US" sz="1450" dirty="0"/>
          </a:p>
        </p:txBody>
      </p:sp>
      <p:sp>
        <p:nvSpPr>
          <p:cNvPr id="59" name="Text 57"/>
          <p:cNvSpPr/>
          <p:nvPr/>
        </p:nvSpPr>
        <p:spPr>
          <a:xfrm>
            <a:off x="9035129" y="4987131"/>
            <a:ext cx="155144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$9,088</a:t>
            </a:r>
            <a:endParaRPr lang="en-US" sz="1450" dirty="0"/>
          </a:p>
        </p:txBody>
      </p:sp>
      <p:sp>
        <p:nvSpPr>
          <p:cNvPr id="60" name="Text 58"/>
          <p:cNvSpPr/>
          <p:nvPr/>
        </p:nvSpPr>
        <p:spPr>
          <a:xfrm>
            <a:off x="734200" y="5579765"/>
            <a:ext cx="10723294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COGS: Cost of Goods Sold | EBITDA: Earnings Before Interest, Taxes, Depreciation &amp; Amortisation. Break-even is reached in month 5 — the first month with positive net income.</a:t>
            </a:r>
            <a:endParaRPr lang="en-US" sz="14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702766"/>
            <a:ext cx="10723294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Financial Projections</a:t>
            </a:r>
            <a:endParaRPr lang="en-US" sz="1550" dirty="0"/>
          </a:p>
        </p:txBody>
      </p:sp>
      <p:sp>
        <p:nvSpPr>
          <p:cNvPr id="3" name="Text 1"/>
          <p:cNvSpPr/>
          <p:nvPr/>
        </p:nvSpPr>
        <p:spPr>
          <a:xfrm>
            <a:off x="734200" y="1011039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 1 — </a:t>
            </a:r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Months 7–12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734200" y="1733649"/>
            <a:ext cx="10723294" cy="3723481"/>
          </a:xfrm>
          <a:prstGeom prst="roundRect">
            <a:avLst>
              <a:gd name="adj" fmla="val 2012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4200" y="2201466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734200" y="2666107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3130748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595390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4060031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4524673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4989314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2050304" y="1837234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Month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181270" y="1837234"/>
            <a:ext cx="1195457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Units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123726" y="1837234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Revenue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443203" y="1837234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COGS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574169" y="1837234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Gross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705135" y="1837234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EBITDA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9024613" y="1837234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Net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2050304" y="2301875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7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181270" y="2301875"/>
            <a:ext cx="1195457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2,443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123726" y="2301875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$90,391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443203" y="2301875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$27,117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574169" y="2301875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$63,274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705135" y="2301875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$17,804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9024613" y="2301875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$14,191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2050304" y="2766516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8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3181270" y="2766516"/>
            <a:ext cx="1195457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2,555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123726" y="2766516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$94,535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443203" y="2766516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$28,361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574169" y="2766516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$66,175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7705135" y="2766516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$20,705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9024613" y="2766516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$17,092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2050304" y="3231158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9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3181270" y="3231158"/>
            <a:ext cx="1195457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2,431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4123726" y="3231158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$89,947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5443203" y="3231158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$26,984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6574169" y="3231158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$62,963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7705135" y="3231158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$17,493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9024613" y="3231158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$13,880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2050304" y="3695799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10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3181270" y="3695799"/>
            <a:ext cx="1195457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2,262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4123726" y="3695799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$83,694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5443203" y="3695799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$25,108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6574169" y="3695799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$58,586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7705135" y="3695799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$13,116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9024613" y="3695799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$9,503</a:t>
            </a:r>
            <a:endParaRPr lang="en-US" sz="1400" dirty="0"/>
          </a:p>
        </p:txBody>
      </p:sp>
      <p:sp>
        <p:nvSpPr>
          <p:cNvPr id="47" name="Text 45"/>
          <p:cNvSpPr/>
          <p:nvPr/>
        </p:nvSpPr>
        <p:spPr>
          <a:xfrm>
            <a:off x="2050304" y="4160441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11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3181270" y="4160441"/>
            <a:ext cx="1195457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2,093</a:t>
            </a:r>
            <a:endParaRPr lang="en-US" sz="1400" dirty="0"/>
          </a:p>
        </p:txBody>
      </p:sp>
      <p:sp>
        <p:nvSpPr>
          <p:cNvPr id="49" name="Text 47"/>
          <p:cNvSpPr/>
          <p:nvPr/>
        </p:nvSpPr>
        <p:spPr>
          <a:xfrm>
            <a:off x="4123726" y="4160441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$77,441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5443203" y="4160441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$23,232</a:t>
            </a:r>
            <a:endParaRPr lang="en-US" sz="1400" dirty="0"/>
          </a:p>
        </p:txBody>
      </p:sp>
      <p:sp>
        <p:nvSpPr>
          <p:cNvPr id="51" name="Text 49"/>
          <p:cNvSpPr/>
          <p:nvPr/>
        </p:nvSpPr>
        <p:spPr>
          <a:xfrm>
            <a:off x="6574169" y="4160441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$54,209</a:t>
            </a:r>
            <a:endParaRPr lang="en-US" sz="1400" dirty="0"/>
          </a:p>
        </p:txBody>
      </p:sp>
      <p:sp>
        <p:nvSpPr>
          <p:cNvPr id="52" name="Text 50"/>
          <p:cNvSpPr/>
          <p:nvPr/>
        </p:nvSpPr>
        <p:spPr>
          <a:xfrm>
            <a:off x="7705135" y="4160441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$8,739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9024613" y="4160441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$5,126</a:t>
            </a:r>
            <a:endParaRPr lang="en-US" sz="1400" dirty="0"/>
          </a:p>
        </p:txBody>
      </p:sp>
      <p:sp>
        <p:nvSpPr>
          <p:cNvPr id="54" name="Text 52"/>
          <p:cNvSpPr/>
          <p:nvPr/>
        </p:nvSpPr>
        <p:spPr>
          <a:xfrm>
            <a:off x="2050304" y="4625082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12</a:t>
            </a:r>
            <a:endParaRPr lang="en-US" sz="1400" dirty="0"/>
          </a:p>
        </p:txBody>
      </p:sp>
      <p:sp>
        <p:nvSpPr>
          <p:cNvPr id="55" name="Text 53"/>
          <p:cNvSpPr/>
          <p:nvPr/>
        </p:nvSpPr>
        <p:spPr>
          <a:xfrm>
            <a:off x="3181270" y="4625082"/>
            <a:ext cx="1195457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1,969</a:t>
            </a:r>
            <a:endParaRPr lang="en-US" sz="1400" dirty="0"/>
          </a:p>
        </p:txBody>
      </p:sp>
      <p:sp>
        <p:nvSpPr>
          <p:cNvPr id="56" name="Text 54"/>
          <p:cNvSpPr/>
          <p:nvPr/>
        </p:nvSpPr>
        <p:spPr>
          <a:xfrm>
            <a:off x="4123726" y="4625082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$72,853</a:t>
            </a:r>
            <a:endParaRPr lang="en-US" sz="1400" dirty="0"/>
          </a:p>
        </p:txBody>
      </p:sp>
      <p:sp>
        <p:nvSpPr>
          <p:cNvPr id="57" name="Text 55"/>
          <p:cNvSpPr/>
          <p:nvPr/>
        </p:nvSpPr>
        <p:spPr>
          <a:xfrm>
            <a:off x="5443203" y="4625082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$21,856</a:t>
            </a:r>
            <a:endParaRPr lang="en-US" sz="1400" dirty="0"/>
          </a:p>
        </p:txBody>
      </p:sp>
      <p:sp>
        <p:nvSpPr>
          <p:cNvPr id="58" name="Text 56"/>
          <p:cNvSpPr/>
          <p:nvPr/>
        </p:nvSpPr>
        <p:spPr>
          <a:xfrm>
            <a:off x="6574169" y="4625082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$50,997</a:t>
            </a:r>
            <a:endParaRPr lang="en-US" sz="1400" dirty="0"/>
          </a:p>
        </p:txBody>
      </p:sp>
      <p:sp>
        <p:nvSpPr>
          <p:cNvPr id="59" name="Text 57"/>
          <p:cNvSpPr/>
          <p:nvPr/>
        </p:nvSpPr>
        <p:spPr>
          <a:xfrm>
            <a:off x="7705135" y="4625082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$5,527</a:t>
            </a:r>
            <a:endParaRPr lang="en-US" sz="1400" dirty="0"/>
          </a:p>
        </p:txBody>
      </p:sp>
      <p:sp>
        <p:nvSpPr>
          <p:cNvPr id="60" name="Text 58"/>
          <p:cNvSpPr/>
          <p:nvPr/>
        </p:nvSpPr>
        <p:spPr>
          <a:xfrm>
            <a:off x="9024613" y="4625082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$1,914</a:t>
            </a:r>
            <a:endParaRPr lang="en-US" sz="1400" dirty="0"/>
          </a:p>
        </p:txBody>
      </p:sp>
      <p:sp>
        <p:nvSpPr>
          <p:cNvPr id="61" name="Text 59"/>
          <p:cNvSpPr/>
          <p:nvPr/>
        </p:nvSpPr>
        <p:spPr>
          <a:xfrm>
            <a:off x="2050304" y="5089723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 1</a:t>
            </a:r>
            <a:endParaRPr lang="en-US" sz="1400" dirty="0"/>
          </a:p>
        </p:txBody>
      </p:sp>
      <p:sp>
        <p:nvSpPr>
          <p:cNvPr id="62" name="Text 60"/>
          <p:cNvSpPr/>
          <p:nvPr/>
        </p:nvSpPr>
        <p:spPr>
          <a:xfrm>
            <a:off x="3181270" y="5089723"/>
            <a:ext cx="1195457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23,530</a:t>
            </a:r>
            <a:endParaRPr lang="en-US" sz="1400" dirty="0"/>
          </a:p>
        </p:txBody>
      </p:sp>
      <p:sp>
        <p:nvSpPr>
          <p:cNvPr id="63" name="Text 61"/>
          <p:cNvSpPr/>
          <p:nvPr/>
        </p:nvSpPr>
        <p:spPr>
          <a:xfrm>
            <a:off x="4123726" y="5089723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$870,610</a:t>
            </a:r>
            <a:endParaRPr lang="en-US" sz="1400" dirty="0"/>
          </a:p>
        </p:txBody>
      </p:sp>
      <p:sp>
        <p:nvSpPr>
          <p:cNvPr id="64" name="Text 62"/>
          <p:cNvSpPr/>
          <p:nvPr/>
        </p:nvSpPr>
        <p:spPr>
          <a:xfrm>
            <a:off x="5443203" y="5089723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$261,183</a:t>
            </a:r>
            <a:endParaRPr lang="en-US" sz="1400" dirty="0"/>
          </a:p>
        </p:txBody>
      </p:sp>
      <p:sp>
        <p:nvSpPr>
          <p:cNvPr id="65" name="Text 63"/>
          <p:cNvSpPr/>
          <p:nvPr/>
        </p:nvSpPr>
        <p:spPr>
          <a:xfrm>
            <a:off x="6574169" y="5089723"/>
            <a:ext cx="138396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$609,427</a:t>
            </a:r>
            <a:endParaRPr lang="en-US" sz="1400" dirty="0"/>
          </a:p>
        </p:txBody>
      </p:sp>
      <p:sp>
        <p:nvSpPr>
          <p:cNvPr id="66" name="Text 64"/>
          <p:cNvSpPr/>
          <p:nvPr/>
        </p:nvSpPr>
        <p:spPr>
          <a:xfrm>
            <a:off x="7705135" y="5089723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$63,787</a:t>
            </a:r>
            <a:endParaRPr lang="en-US" sz="1400" dirty="0"/>
          </a:p>
        </p:txBody>
      </p:sp>
      <p:sp>
        <p:nvSpPr>
          <p:cNvPr id="67" name="Text 65"/>
          <p:cNvSpPr/>
          <p:nvPr/>
        </p:nvSpPr>
        <p:spPr>
          <a:xfrm>
            <a:off x="9024613" y="5089723"/>
            <a:ext cx="157247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$20,431</a:t>
            </a:r>
            <a:endParaRPr lang="en-US" sz="1400" dirty="0"/>
          </a:p>
        </p:txBody>
      </p:sp>
      <p:sp>
        <p:nvSpPr>
          <p:cNvPr id="68" name="Text 66"/>
          <p:cNvSpPr/>
          <p:nvPr/>
        </p:nvSpPr>
        <p:spPr>
          <a:xfrm>
            <a:off x="734200" y="5627588"/>
            <a:ext cx="10723294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COGS: Cost of Goods Sold | EBITDA: Earnings Before Interest, Taxes, Depreciation &amp; Amortisation. Seasonality visible in months 9–12 as volume moderates from the summer peak.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688578"/>
            <a:ext cx="10723294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Startup Costs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734200" y="1063823"/>
            <a:ext cx="10723294" cy="582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What It Costs to </a:t>
            </a:r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Open the Doors</a:t>
            </a:r>
            <a:endParaRPr lang="en-US" sz="3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200" y="2197100"/>
            <a:ext cx="5105768" cy="367516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358076" y="2197100"/>
            <a:ext cx="2447963" cy="2244725"/>
          </a:xfrm>
          <a:prstGeom prst="roundRect">
            <a:avLst>
              <a:gd name="adj" fmla="val 3925"/>
            </a:avLst>
          </a:prstGeom>
          <a:solidFill>
            <a:srgbClr val="542C49"/>
          </a:solidFill>
          <a:ln w="12700">
            <a:solidFill>
              <a:srgbClr val="6D456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580519" y="2419548"/>
            <a:ext cx="2003077" cy="582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Capital Expenditure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580519" y="3212108"/>
            <a:ext cx="2003077" cy="10072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$298,200 — based on contractor quotes and operator estimates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9015782" y="2197100"/>
            <a:ext cx="2448062" cy="2244725"/>
          </a:xfrm>
          <a:prstGeom prst="roundRect">
            <a:avLst>
              <a:gd name="adj" fmla="val 3925"/>
            </a:avLst>
          </a:prstGeom>
          <a:solidFill>
            <a:srgbClr val="542C49"/>
          </a:solidFill>
          <a:ln w="12700">
            <a:solidFill>
              <a:srgbClr val="6D456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238225" y="2419548"/>
            <a:ext cx="2003176" cy="582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Working-Capital Reserve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9238225" y="3212108"/>
            <a:ext cx="2003176" cy="671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$52,000 — operator-funded</a:t>
            </a:r>
            <a:endParaRPr lang="en-US" sz="1650" dirty="0"/>
          </a:p>
        </p:txBody>
      </p:sp>
      <p:sp>
        <p:nvSpPr>
          <p:cNvPr id="11" name="Shape 8"/>
          <p:cNvSpPr/>
          <p:nvPr/>
        </p:nvSpPr>
        <p:spPr>
          <a:xfrm>
            <a:off x="6358076" y="4651573"/>
            <a:ext cx="5105768" cy="1281807"/>
          </a:xfrm>
          <a:prstGeom prst="roundRect">
            <a:avLst>
              <a:gd name="adj" fmla="val 6874"/>
            </a:avLst>
          </a:prstGeom>
          <a:solidFill>
            <a:srgbClr val="542C49"/>
          </a:solidFill>
          <a:ln w="12700">
            <a:solidFill>
              <a:srgbClr val="6D456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0519" y="4874022"/>
            <a:ext cx="4660883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Total Requirement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6580519" y="5375176"/>
            <a:ext cx="4660883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$350,200</a:t>
            </a:r>
            <a:endParaRPr lang="en-US" sz="16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684212"/>
            <a:ext cx="10723294" cy="203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Ongoing Costs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734200" y="929283"/>
            <a:ext cx="10723294" cy="407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What It Costs to </a:t>
            </a:r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Stay Open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734200" y="1606947"/>
            <a:ext cx="5182562" cy="4451152"/>
          </a:xfrm>
          <a:prstGeom prst="roundRect">
            <a:avLst>
              <a:gd name="adj" fmla="val 1386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4200" y="1952030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734200" y="2293938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2635845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2977753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319661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3661569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734200" y="4003477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734200" y="4345384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734200" y="4687292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734200" y="5029200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734200" y="5371108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734200" y="5713016"/>
            <a:ext cx="5182562" cy="917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887490" y="1681262"/>
            <a:ext cx="341780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Fixed Monthly Cost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989387" y="1681262"/>
            <a:ext cx="238377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Amount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887490" y="2023170"/>
            <a:ext cx="341780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Payroll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3989387" y="2023170"/>
            <a:ext cx="238377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$27,200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887490" y="2365077"/>
            <a:ext cx="341780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Rent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3989387" y="2365077"/>
            <a:ext cx="238377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$6,900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887490" y="2706985"/>
            <a:ext cx="341780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Owner Draw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3989387" y="2706985"/>
            <a:ext cx="238377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$4,000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887490" y="3048893"/>
            <a:ext cx="341780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Supplies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3989387" y="3048893"/>
            <a:ext cx="238377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$1,300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887490" y="3390801"/>
            <a:ext cx="341780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Utilities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3989387" y="3390801"/>
            <a:ext cx="238377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$2,000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887490" y="3732709"/>
            <a:ext cx="341780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Maintenance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3989387" y="3732709"/>
            <a:ext cx="238377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$780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887490" y="4074616"/>
            <a:ext cx="341780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Insurance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3989387" y="4074616"/>
            <a:ext cx="238377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$1,080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887490" y="4416524"/>
            <a:ext cx="341780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Accounting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3989387" y="4416524"/>
            <a:ext cx="238377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$560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887490" y="4758432"/>
            <a:ext cx="341780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Marketing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3989387" y="4758432"/>
            <a:ext cx="238377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$650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887490" y="5100340"/>
            <a:ext cx="341780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Software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3989387" y="5100340"/>
            <a:ext cx="238377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$480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887490" y="5442248"/>
            <a:ext cx="341780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Other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3989387" y="5442248"/>
            <a:ext cx="238377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$520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887490" y="5784155"/>
            <a:ext cx="3417802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Total Fixed Monthly</a:t>
            </a:r>
            <a:endParaRPr lang="en-US" sz="1150" dirty="0"/>
          </a:p>
        </p:txBody>
      </p:sp>
      <p:sp>
        <p:nvSpPr>
          <p:cNvPr id="42" name="Text 40"/>
          <p:cNvSpPr/>
          <p:nvPr/>
        </p:nvSpPr>
        <p:spPr>
          <a:xfrm>
            <a:off x="3989387" y="5784155"/>
            <a:ext cx="2383770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$45,470</a:t>
            </a:r>
            <a:endParaRPr lang="en-US" sz="1150" dirty="0"/>
          </a:p>
        </p:txBody>
      </p:sp>
      <p:pic>
        <p:nvPicPr>
          <p:cNvPr id="4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1283" y="1606947"/>
            <a:ext cx="3627744" cy="26113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781943"/>
            <a:ext cx="10723294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Funding Request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734200" y="1112143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$265,000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734200" y="1891506"/>
            <a:ext cx="11332879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SBA 7(a) loan over 120 months at 10.75%, against an owner injection of $96,000 — 27.4% of total project cost of $350,200.</a:t>
            </a:r>
            <a:endParaRPr lang="en-US" sz="14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200" y="2560638"/>
            <a:ext cx="4618220" cy="332422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332478" y="2560638"/>
            <a:ext cx="2480704" cy="1396305"/>
          </a:xfrm>
          <a:prstGeom prst="roundRect">
            <a:avLst>
              <a:gd name="adj" fmla="val 5680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527637" y="2755801"/>
            <a:ext cx="2090388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Loan Requested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6527637" y="3187898"/>
            <a:ext cx="2090388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$265,000 — 75.7% of total project cost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8983041" y="2560638"/>
            <a:ext cx="2480804" cy="1396305"/>
          </a:xfrm>
          <a:prstGeom prst="roundRect">
            <a:avLst>
              <a:gd name="adj" fmla="val 5680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178199" y="2755801"/>
            <a:ext cx="2090487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Owner Injection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9178199" y="3187898"/>
            <a:ext cx="2090487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$96,000 — 27.4% of total project cost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6332478" y="4126805"/>
            <a:ext cx="2480704" cy="1396305"/>
          </a:xfrm>
          <a:prstGeom prst="roundRect">
            <a:avLst>
              <a:gd name="adj" fmla="val 5680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27637" y="4321969"/>
            <a:ext cx="2090388" cy="524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Monthly Debt Service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6527637" y="5016302"/>
            <a:ext cx="2090388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$3,613 over 120 months</a:t>
            </a:r>
            <a:endParaRPr lang="en-US" sz="1450" dirty="0"/>
          </a:p>
        </p:txBody>
      </p:sp>
      <p:sp>
        <p:nvSpPr>
          <p:cNvPr id="15" name="Shape 12"/>
          <p:cNvSpPr/>
          <p:nvPr/>
        </p:nvSpPr>
        <p:spPr>
          <a:xfrm>
            <a:off x="8983041" y="4126805"/>
            <a:ext cx="2480804" cy="1396305"/>
          </a:xfrm>
          <a:prstGeom prst="roundRect">
            <a:avLst>
              <a:gd name="adj" fmla="val 5680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178199" y="4321969"/>
            <a:ext cx="2090487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Year-1 DSCR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9178199" y="4754066"/>
            <a:ext cx="2090487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1.47</a:t>
            </a:r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against a 1.25 lender floor</a:t>
            </a:r>
            <a:endParaRPr lang="en-US" sz="14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787400"/>
            <a:ext cx="10723294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Break-Even Analysis</a:t>
            </a:r>
            <a:endParaRPr lang="en-US" sz="1550" dirty="0"/>
          </a:p>
        </p:txBody>
      </p:sp>
      <p:sp>
        <p:nvSpPr>
          <p:cNvPr id="3" name="Text 1"/>
          <p:cNvSpPr/>
          <p:nvPr/>
        </p:nvSpPr>
        <p:spPr>
          <a:xfrm>
            <a:off x="734200" y="1095673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Break-Even at </a:t>
            </a:r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Month 5</a:t>
            </a:r>
            <a:endParaRPr lang="en-US" sz="3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200" y="1988741"/>
            <a:ext cx="4372461" cy="314920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319679" y="1988741"/>
            <a:ext cx="2496281" cy="1279922"/>
          </a:xfrm>
          <a:prstGeom prst="roundRect">
            <a:avLst>
              <a:gd name="adj" fmla="val 5852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504321" y="2173387"/>
            <a:ext cx="2126998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Fixed Costs + Debt Service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504321" y="2820194"/>
            <a:ext cx="212699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$49,083/month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8967464" y="1988741"/>
            <a:ext cx="2496381" cy="1279922"/>
          </a:xfrm>
          <a:prstGeom prst="roundRect">
            <a:avLst>
              <a:gd name="adj" fmla="val 5852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152105" y="2173387"/>
            <a:ext cx="2127098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Contribution Per Unit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9152105" y="2572544"/>
            <a:ext cx="212709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$25.90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319679" y="3420170"/>
            <a:ext cx="2496281" cy="1032272"/>
          </a:xfrm>
          <a:prstGeom prst="roundRect">
            <a:avLst>
              <a:gd name="adj" fmla="val 7256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04321" y="3604816"/>
            <a:ext cx="2126998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Break-Even Volume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6504321" y="4003973"/>
            <a:ext cx="212699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1,896 units/month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967464" y="3420170"/>
            <a:ext cx="2496381" cy="1032272"/>
          </a:xfrm>
          <a:prstGeom prst="roundRect">
            <a:avLst>
              <a:gd name="adj" fmla="val 7256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152105" y="3604816"/>
            <a:ext cx="2127098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Break-Even Revenue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9152105" y="4003973"/>
            <a:ext cx="212709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$70,152/month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6319679" y="4603948"/>
            <a:ext cx="5144165" cy="1296095"/>
          </a:xfrm>
          <a:prstGeom prst="roundRect">
            <a:avLst>
              <a:gd name="adj" fmla="val 5779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504321" y="4788595"/>
            <a:ext cx="4774882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Headroom at Capacity</a:t>
            </a:r>
            <a:endParaRPr lang="en-US" sz="1550" dirty="0"/>
          </a:p>
        </p:txBody>
      </p:sp>
      <p:sp>
        <p:nvSpPr>
          <p:cNvPr id="19" name="Text 16"/>
          <p:cNvSpPr/>
          <p:nvPr/>
        </p:nvSpPr>
        <p:spPr>
          <a:xfrm>
            <a:off x="6504321" y="5187752"/>
            <a:ext cx="4774882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55.0% of capacity required</a:t>
            </a:r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— 45% of capacity remains as buffer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719138"/>
            <a:ext cx="10723294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Cash Position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734200" y="1094383"/>
            <a:ext cx="10723294" cy="582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Cash Across </a:t>
            </a:r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 1</a:t>
            </a:r>
            <a:endParaRPr lang="en-US" sz="3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200" y="2227659"/>
            <a:ext cx="5105768" cy="367516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58076" y="2180530"/>
            <a:ext cx="5715353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Opening cash after startup spend: </a:t>
            </a:r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$62,800</a:t>
            </a:r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.</a:t>
            </a:r>
            <a:endParaRPr lang="en-US" sz="1650" dirty="0"/>
          </a:p>
        </p:txBody>
      </p:sp>
      <p:sp>
        <p:nvSpPr>
          <p:cNvPr id="6" name="Shape 3"/>
          <p:cNvSpPr/>
          <p:nvPr/>
        </p:nvSpPr>
        <p:spPr>
          <a:xfrm>
            <a:off x="6358076" y="2752229"/>
            <a:ext cx="5105768" cy="2161183"/>
          </a:xfrm>
          <a:prstGeom prst="roundRect">
            <a:avLst>
              <a:gd name="adj" fmla="val 4077"/>
            </a:avLst>
          </a:prstGeom>
          <a:solidFill>
            <a:srgbClr val="4B3F02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819" y="3053060"/>
            <a:ext cx="262229" cy="20974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039791" y="2993430"/>
            <a:ext cx="4214310" cy="16787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Cash trough is </a:t>
            </a:r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$9,980</a:t>
            </a:r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in month 4 — the most constrained point of the ramp. Any shortfall in assumed 75% utilisation or 46% repeat rate would extend negative cash flow beyond the $52,000 working-capital reserve.</a:t>
            </a:r>
            <a:endParaRPr lang="en-US" sz="1650" dirty="0"/>
          </a:p>
        </p:txBody>
      </p:sp>
      <p:sp>
        <p:nvSpPr>
          <p:cNvPr id="9" name="Text 5"/>
          <p:cNvSpPr/>
          <p:nvPr/>
        </p:nvSpPr>
        <p:spPr>
          <a:xfrm>
            <a:off x="6358076" y="5149354"/>
            <a:ext cx="5105768" cy="671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From month 5 onward, cash recovers consistently. Closing cash reaches </a:t>
            </a:r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$83,231</a:t>
            </a:r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by month 12.</a:t>
            </a:r>
            <a:endParaRPr lang="en-US" sz="16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913606"/>
            <a:ext cx="10723294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Use of Funds</a:t>
            </a:r>
            <a:endParaRPr lang="en-US" sz="1550" dirty="0"/>
          </a:p>
        </p:txBody>
      </p:sp>
      <p:sp>
        <p:nvSpPr>
          <p:cNvPr id="3" name="Text 1"/>
          <p:cNvSpPr/>
          <p:nvPr/>
        </p:nvSpPr>
        <p:spPr>
          <a:xfrm>
            <a:off x="734200" y="1221879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Use of </a:t>
            </a:r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Loan Proceeds</a:t>
            </a:r>
            <a:endParaRPr lang="en-US" sz="3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200" y="2114947"/>
            <a:ext cx="4372461" cy="314920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319679" y="2114947"/>
            <a:ext cx="5144165" cy="3258840"/>
          </a:xfrm>
          <a:prstGeom prst="roundRect">
            <a:avLst>
              <a:gd name="adj" fmla="val 2298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319679" y="2582763"/>
            <a:ext cx="5144165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319679" y="3047405"/>
            <a:ext cx="5144165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6319679" y="3512046"/>
            <a:ext cx="5144165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6319679" y="3976688"/>
            <a:ext cx="5144165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6319679" y="4441329"/>
            <a:ext cx="5144165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6319679" y="4905970"/>
            <a:ext cx="5144165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504321" y="2218531"/>
            <a:ext cx="333188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Use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9583200" y="2218531"/>
            <a:ext cx="230558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Amount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504321" y="2683173"/>
            <a:ext cx="333188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Build-out, plumbing and compliance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9583200" y="2683173"/>
            <a:ext cx="230558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$96,000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6504321" y="3147814"/>
            <a:ext cx="333188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Kitchen line and fire suppression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9583200" y="3147814"/>
            <a:ext cx="230558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$78,000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6504321" y="3612455"/>
            <a:ext cx="333188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Refrigeration and bar build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9583200" y="3612455"/>
            <a:ext cx="230558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$41,000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6504321" y="4077097"/>
            <a:ext cx="333188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Signage, permits and contingency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9583200" y="4077097"/>
            <a:ext cx="230558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$24,000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6504321" y="4541738"/>
            <a:ext cx="333188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Working capital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9583200" y="4541738"/>
            <a:ext cx="230558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$26,000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6504321" y="5006380"/>
            <a:ext cx="333188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Total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9583200" y="5006380"/>
            <a:ext cx="230558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$265,000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6319679" y="5544245"/>
            <a:ext cx="575375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Uses total exactly the loan amount requested.</a:t>
            </a:r>
            <a:endParaRPr lang="en-US" sz="1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1160562"/>
            <a:ext cx="10723294" cy="203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Debt Service Coverage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734200" y="1405632"/>
            <a:ext cx="10723294" cy="407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DSCR — Above the </a:t>
            </a:r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1.25 Floor</a:t>
            </a:r>
            <a:endParaRPr lang="en-US" sz="25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200" y="2083296"/>
            <a:ext cx="3627744" cy="261133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81283" y="2060178"/>
            <a:ext cx="5182562" cy="8909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DSCR: Debt Service Coverage Ratio — net operating income divided by total annual debt service. A ratio above 1.25 is the stated lender floor.</a:t>
            </a:r>
            <a:endParaRPr lang="en-US" sz="1150" dirty="0"/>
          </a:p>
          <a:p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Coverage improves year-over-year as volume stabilises. These ratios leave limited margin for cost overruns or slower volume growth.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734200" y="4925814"/>
            <a:ext cx="3505906" cy="771624"/>
          </a:xfrm>
          <a:prstGeom prst="roundRect">
            <a:avLst>
              <a:gd name="adj" fmla="val 7994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87390" y="5079008"/>
            <a:ext cx="3199526" cy="203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 1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887390" y="5344616"/>
            <a:ext cx="3199526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1.47</a:t>
            </a:r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vs. 1.25 floor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342894" y="4925814"/>
            <a:ext cx="3505906" cy="771624"/>
          </a:xfrm>
          <a:prstGeom prst="roundRect">
            <a:avLst>
              <a:gd name="adj" fmla="val 7994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496084" y="5079008"/>
            <a:ext cx="3199526" cy="203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 2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496084" y="5344616"/>
            <a:ext cx="3199526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1.63</a:t>
            </a:r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vs. 1.25 floor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7951589" y="4925814"/>
            <a:ext cx="3505906" cy="771624"/>
          </a:xfrm>
          <a:prstGeom prst="roundRect">
            <a:avLst>
              <a:gd name="adj" fmla="val 7994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104778" y="5079008"/>
            <a:ext cx="3199526" cy="203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 3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8104778" y="5344616"/>
            <a:ext cx="3199526" cy="199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1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1.73</a:t>
            </a:r>
            <a:pPr algn="l" indent="0" marL="0">
              <a:lnSpc>
                <a:spcPct val="113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vs. 1.25 floor</a:t>
            </a:r>
            <a:endParaRPr lang="en-US" sz="11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884932"/>
            <a:ext cx="10723294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Scenario Analysis</a:t>
            </a:r>
            <a:endParaRPr lang="en-US" sz="1550" dirty="0"/>
          </a:p>
        </p:txBody>
      </p:sp>
      <p:sp>
        <p:nvSpPr>
          <p:cNvPr id="3" name="Text 1"/>
          <p:cNvSpPr/>
          <p:nvPr/>
        </p:nvSpPr>
        <p:spPr>
          <a:xfrm>
            <a:off x="734200" y="1193205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If Volume Comes In </a:t>
            </a:r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20% Under</a:t>
            </a:r>
            <a:endParaRPr lang="en-US" sz="3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200" y="2086273"/>
            <a:ext cx="4372461" cy="314920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319679" y="2086273"/>
            <a:ext cx="5144165" cy="2392561"/>
          </a:xfrm>
          <a:prstGeom prst="roundRect">
            <a:avLst>
              <a:gd name="adj" fmla="val 3130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319679" y="2817912"/>
            <a:ext cx="5144165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319679" y="3546376"/>
            <a:ext cx="5144165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6319679" y="4011017"/>
            <a:ext cx="5144165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504619" y="2189857"/>
            <a:ext cx="168975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Scenario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7941369" y="2189857"/>
            <a:ext cx="874889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Year-1 Revenue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9172842" y="2189857"/>
            <a:ext cx="874889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Cash Low Point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10404314" y="2189857"/>
            <a:ext cx="874889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Year-1 DSCR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6504619" y="2918321"/>
            <a:ext cx="1080168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Conservative (−20%)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7941369" y="2918321"/>
            <a:ext cx="148447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$696,451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9172842" y="2918321"/>
            <a:ext cx="148447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$-38,680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0404314" y="2918321"/>
            <a:ext cx="148447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-1.34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6504619" y="3646785"/>
            <a:ext cx="168975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Base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7941369" y="3646785"/>
            <a:ext cx="148447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$870,610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9172842" y="3646785"/>
            <a:ext cx="148447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$9,980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10404314" y="3646785"/>
            <a:ext cx="148447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1.47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504619" y="4111427"/>
            <a:ext cx="168975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Strong (+20%)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7941369" y="4111427"/>
            <a:ext cx="148447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$1,044,695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9172842" y="4111427"/>
            <a:ext cx="148447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$34,458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10404314" y="4111427"/>
            <a:ext cx="148447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4.28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6319679" y="4649291"/>
            <a:ext cx="5144165" cy="1153220"/>
          </a:xfrm>
          <a:prstGeom prst="roundRect">
            <a:avLst>
              <a:gd name="adj" fmla="val 6495"/>
            </a:avLst>
          </a:prstGeom>
          <a:solidFill>
            <a:srgbClr val="450707"/>
          </a:solidFill>
          <a:ln/>
        </p:spPr>
      </p:sp>
      <p:pic>
        <p:nvPicPr>
          <p:cNvPr id="2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7971" y="4873427"/>
            <a:ext cx="222840" cy="178296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6899102" y="4830167"/>
            <a:ext cx="4386450" cy="7914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 20% volume shortfall produces a negative DSCR of -1.34 and a cash low point of $-38,680 — exhausting the working-capital reserve. DSCR: Debt Service Coverage Ratio.</a:t>
            </a:r>
            <a:endParaRPr lang="en-US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832445"/>
            <a:ext cx="10723294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Industry Benchmarks</a:t>
            </a:r>
            <a:endParaRPr lang="en-US" sz="1700" dirty="0"/>
          </a:p>
        </p:txBody>
      </p:sp>
      <p:sp>
        <p:nvSpPr>
          <p:cNvPr id="3" name="Text 1"/>
          <p:cNvSpPr/>
          <p:nvPr/>
        </p:nvSpPr>
        <p:spPr>
          <a:xfrm>
            <a:off x="734200" y="1184970"/>
            <a:ext cx="10723294" cy="553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How the Numbers Compare to </a:t>
            </a:r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Industry</a:t>
            </a:r>
            <a:endParaRPr lang="en-US" sz="3450" dirty="0"/>
          </a:p>
        </p:txBody>
      </p:sp>
      <p:sp>
        <p:nvSpPr>
          <p:cNvPr id="4" name="Shape 2"/>
          <p:cNvSpPr/>
          <p:nvPr/>
        </p:nvSpPr>
        <p:spPr>
          <a:xfrm>
            <a:off x="734200" y="2022574"/>
            <a:ext cx="10723294" cy="3168055"/>
          </a:xfrm>
          <a:prstGeom prst="roundRect">
            <a:avLst>
              <a:gd name="adj" fmla="val 2642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4200" y="2582962"/>
            <a:ext cx="10723294" cy="12457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734200" y="3451126"/>
            <a:ext cx="10723294" cy="12457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4319290"/>
            <a:ext cx="10723294" cy="12457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939975" y="2148880"/>
            <a:ext cx="2567419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Ratio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3296262" y="2148880"/>
            <a:ext cx="1817642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This Plan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4902772" y="2148880"/>
            <a:ext cx="213900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Industry Band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6830643" y="2148880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Status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8115891" y="2148880"/>
            <a:ext cx="3745613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Source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939975" y="2706092"/>
            <a:ext cx="2567419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Cost of Goods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3296262" y="2706092"/>
            <a:ext cx="1817642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30.0%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4902772" y="2706092"/>
            <a:ext cx="213900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28–35%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6830643" y="2706092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Inside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8115891" y="2706092"/>
            <a:ext cx="3136028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National Restaurant Association, industry operations reporting, 2025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939975" y="3574256"/>
            <a:ext cx="2567419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Rent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3296262" y="3574256"/>
            <a:ext cx="1817642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7.2%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4902772" y="3574256"/>
            <a:ext cx="213900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6–10%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830643" y="3574256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Inside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8115891" y="3574256"/>
            <a:ext cx="3136028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National Restaurant Association, industry operations reporting, 2025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939975" y="4442420"/>
            <a:ext cx="2567419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Payroll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3296262" y="4442420"/>
            <a:ext cx="1817642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28.3%</a:t>
            </a:r>
            <a:endParaRPr lang="en-US" sz="1550" dirty="0"/>
          </a:p>
        </p:txBody>
      </p:sp>
      <p:sp>
        <p:nvSpPr>
          <p:cNvPr id="25" name="Text 23"/>
          <p:cNvSpPr/>
          <p:nvPr/>
        </p:nvSpPr>
        <p:spPr>
          <a:xfrm>
            <a:off x="4902772" y="4442420"/>
            <a:ext cx="2139004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28–36%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6830643" y="4442420"/>
            <a:ext cx="1496380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Inside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8115891" y="4442420"/>
            <a:ext cx="3136028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 Bureau of Labor Statistics, Current Employment Statistics, 2025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734200" y="5403552"/>
            <a:ext cx="10723294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Every band is cited. All three ratios fall within their respective industry ranges. A ratio outside its band is not necessarily wrong — it is what an underwriter will ask about first.</a:t>
            </a:r>
            <a:endParaRPr lang="en-US" sz="15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581124"/>
            <a:ext cx="10723294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Licensing</a:t>
            </a:r>
            <a:endParaRPr lang="en-US" sz="1550" dirty="0"/>
          </a:p>
        </p:txBody>
      </p:sp>
      <p:sp>
        <p:nvSpPr>
          <p:cNvPr id="3" name="Text 1"/>
          <p:cNvSpPr/>
          <p:nvPr/>
        </p:nvSpPr>
        <p:spPr>
          <a:xfrm>
            <a:off x="734200" y="889397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Licensing &amp; </a:t>
            </a:r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Permits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734200" y="1612007"/>
            <a:ext cx="10723294" cy="3258840"/>
          </a:xfrm>
          <a:prstGeom prst="roundRect">
            <a:avLst>
              <a:gd name="adj" fmla="val 2298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4200" y="2079823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734200" y="2544465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3009106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3473748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3938389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4403030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919140" y="1715591"/>
            <a:ext cx="368032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Licence or Permit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346466" y="1715591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Status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952976" y="1715591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Cost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238224" y="1715591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Lead Time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844733" y="1715591"/>
            <a:ext cx="303770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Note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19140" y="2180233"/>
            <a:ext cx="368032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Food service establishment permit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346466" y="2180233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Applied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952976" y="2180233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$700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238224" y="2180233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8 weeks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8844733" y="2180233"/>
            <a:ext cx="303770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 progress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919140" y="2644874"/>
            <a:ext cx="368032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Certificate of occupancy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346466" y="2644874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Not started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952976" y="2644874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$500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238224" y="2644874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10 weeks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844733" y="2644874"/>
            <a:ext cx="303770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Longest lead time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919140" y="3109516"/>
            <a:ext cx="368032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Food manager certification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346466" y="3109516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Held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5952976" y="3109516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$180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238224" y="3109516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 week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8844733" y="3109516"/>
            <a:ext cx="303770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Valid through 2029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919140" y="3574157"/>
            <a:ext cx="368032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Sales tax permit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4346466" y="3574157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Held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5952976" y="3574157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$0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7238224" y="3574157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 weeks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8844733" y="3574157"/>
            <a:ext cx="303770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Complete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919140" y="4038798"/>
            <a:ext cx="368032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Sign permit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4346466" y="4038798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Not started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5952976" y="4038798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$250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7238224" y="4038798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 weeks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8844733" y="4038798"/>
            <a:ext cx="303770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Pending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919140" y="4503440"/>
            <a:ext cx="3680328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Grease trap compliance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4346466" y="4503440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Applied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5952976" y="4503440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$400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7238224" y="4503440"/>
            <a:ext cx="1859511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4 weeks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8844733" y="4503440"/>
            <a:ext cx="3037704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 progress</a:t>
            </a:r>
            <a:endParaRPr lang="en-US" sz="1400" dirty="0"/>
          </a:p>
        </p:txBody>
      </p:sp>
      <p:sp>
        <p:nvSpPr>
          <p:cNvPr id="46" name="Shape 44"/>
          <p:cNvSpPr/>
          <p:nvPr/>
        </p:nvSpPr>
        <p:spPr>
          <a:xfrm>
            <a:off x="734200" y="5041305"/>
            <a:ext cx="10723294" cy="1235472"/>
          </a:xfrm>
          <a:prstGeom prst="roundRect">
            <a:avLst>
              <a:gd name="adj" fmla="val 6062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740550" y="5047655"/>
            <a:ext cx="3570198" cy="1222772"/>
          </a:xfrm>
          <a:custGeom>
            <a:avLst/>
            <a:gdLst/>
            <a:ahLst/>
            <a:cxnLst/>
            <a:rect l="l" t="t" r="r" b="b"/>
            <a:pathLst>
              <a:path w="3570198" h="1222772">
                <a:moveTo>
                  <a:pt x="62415" y="0"/>
                </a:moveTo>
                <a:lnTo>
                  <a:pt x="3570198" y="0"/>
                </a:lnTo>
                <a:lnTo>
                  <a:pt x="3570198" y="1222772"/>
                </a:lnTo>
                <a:lnTo>
                  <a:pt x="62415" y="1222772"/>
                </a:lnTo>
                <a:arcTo hR="62417" wR="62415" stAng="5400000" swAng="5400000"/>
                <a:lnTo>
                  <a:pt x="0" y="62417"/>
                </a:lnTo>
                <a:arcTo hR="62417" wR="62415" stAng="10800000" swAng="5400000"/>
                <a:close/>
              </a:path>
            </a:pathLst>
          </a:custGeom>
          <a:solidFill>
            <a:srgbClr val="542C49"/>
          </a:solidFill>
          <a:ln/>
        </p:spPr>
      </p:sp>
      <p:sp>
        <p:nvSpPr>
          <p:cNvPr id="48" name="Text 46"/>
          <p:cNvSpPr/>
          <p:nvPr/>
        </p:nvSpPr>
        <p:spPr>
          <a:xfrm>
            <a:off x="918842" y="5225951"/>
            <a:ext cx="3213615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Held</a:t>
            </a:r>
            <a:endParaRPr lang="en-US" sz="1550" dirty="0"/>
          </a:p>
        </p:txBody>
      </p:sp>
      <p:sp>
        <p:nvSpPr>
          <p:cNvPr id="49" name="Text 47"/>
          <p:cNvSpPr/>
          <p:nvPr/>
        </p:nvSpPr>
        <p:spPr>
          <a:xfrm>
            <a:off x="918842" y="5564485"/>
            <a:ext cx="3213615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Food manager cert + Sales tax permit</a:t>
            </a:r>
            <a:endParaRPr lang="en-US" sz="1400" dirty="0"/>
          </a:p>
        </p:txBody>
      </p:sp>
      <p:sp>
        <p:nvSpPr>
          <p:cNvPr id="50" name="Shape 48"/>
          <p:cNvSpPr/>
          <p:nvPr/>
        </p:nvSpPr>
        <p:spPr>
          <a:xfrm>
            <a:off x="4310748" y="5047655"/>
            <a:ext cx="3570198" cy="1222772"/>
          </a:xfrm>
          <a:prstGeom prst="rect">
            <a:avLst/>
          </a:prstGeom>
          <a:solidFill>
            <a:srgbClr val="542C49"/>
          </a:solidFill>
          <a:ln/>
        </p:spPr>
      </p:sp>
      <p:sp>
        <p:nvSpPr>
          <p:cNvPr id="51" name="Shape 49"/>
          <p:cNvSpPr/>
          <p:nvPr/>
        </p:nvSpPr>
        <p:spPr>
          <a:xfrm>
            <a:off x="4310748" y="5047655"/>
            <a:ext cx="25399" cy="1222772"/>
          </a:xfrm>
          <a:prstGeom prst="roundRect">
            <a:avLst>
              <a:gd name="adj" fmla="val 50001"/>
            </a:avLst>
          </a:prstGeom>
          <a:solidFill>
            <a:srgbClr val="6D4562"/>
          </a:solidFill>
          <a:ln/>
        </p:spPr>
      </p:sp>
      <p:sp>
        <p:nvSpPr>
          <p:cNvPr id="52" name="Text 50"/>
          <p:cNvSpPr/>
          <p:nvPr/>
        </p:nvSpPr>
        <p:spPr>
          <a:xfrm>
            <a:off x="4489040" y="5225951"/>
            <a:ext cx="3213615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Applied</a:t>
            </a:r>
            <a:endParaRPr lang="en-US" sz="1550" dirty="0"/>
          </a:p>
        </p:txBody>
      </p:sp>
      <p:sp>
        <p:nvSpPr>
          <p:cNvPr id="53" name="Text 51"/>
          <p:cNvSpPr/>
          <p:nvPr/>
        </p:nvSpPr>
        <p:spPr>
          <a:xfrm>
            <a:off x="4489040" y="5564485"/>
            <a:ext cx="3213615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Food service permit + Grease trap compliance</a:t>
            </a:r>
            <a:endParaRPr lang="en-US" sz="1400" dirty="0"/>
          </a:p>
        </p:txBody>
      </p:sp>
      <p:sp>
        <p:nvSpPr>
          <p:cNvPr id="54" name="Shape 52"/>
          <p:cNvSpPr/>
          <p:nvPr/>
        </p:nvSpPr>
        <p:spPr>
          <a:xfrm>
            <a:off x="7880947" y="5047655"/>
            <a:ext cx="3570198" cy="1222772"/>
          </a:xfrm>
          <a:custGeom>
            <a:avLst/>
            <a:gdLst/>
            <a:ahLst/>
            <a:cxnLst/>
            <a:rect l="l" t="t" r="r" b="b"/>
            <a:pathLst>
              <a:path w="3570198" h="1222772">
                <a:moveTo>
                  <a:pt x="0" y="0"/>
                </a:moveTo>
                <a:lnTo>
                  <a:pt x="3507783" y="0"/>
                </a:lnTo>
                <a:arcTo hR="62417" wR="62415" stAng="16200000" swAng="5400000"/>
                <a:lnTo>
                  <a:pt x="3570198" y="1160355"/>
                </a:lnTo>
                <a:arcTo hR="62417" wR="62415" stAng="0" swAng="5400000"/>
                <a:lnTo>
                  <a:pt x="0" y="1222772"/>
                </a:lnTo>
                <a:lnTo>
                  <a:pt x="0" y="0"/>
                </a:lnTo>
                <a:close/>
              </a:path>
            </a:pathLst>
          </a:custGeom>
          <a:solidFill>
            <a:srgbClr val="542C49"/>
          </a:solidFill>
          <a:ln/>
        </p:spPr>
      </p:sp>
      <p:sp>
        <p:nvSpPr>
          <p:cNvPr id="55" name="Shape 53"/>
          <p:cNvSpPr/>
          <p:nvPr/>
        </p:nvSpPr>
        <p:spPr>
          <a:xfrm>
            <a:off x="7880947" y="5047655"/>
            <a:ext cx="25399" cy="1222772"/>
          </a:xfrm>
          <a:prstGeom prst="roundRect">
            <a:avLst>
              <a:gd name="adj" fmla="val 50001"/>
            </a:avLst>
          </a:prstGeom>
          <a:solidFill>
            <a:srgbClr val="6D4562"/>
          </a:solidFill>
          <a:ln/>
        </p:spPr>
      </p:sp>
      <p:sp>
        <p:nvSpPr>
          <p:cNvPr id="56" name="Text 54"/>
          <p:cNvSpPr/>
          <p:nvPr/>
        </p:nvSpPr>
        <p:spPr>
          <a:xfrm>
            <a:off x="8059238" y="5225951"/>
            <a:ext cx="3213615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Not Started</a:t>
            </a:r>
            <a:endParaRPr lang="en-US" sz="1550" dirty="0"/>
          </a:p>
        </p:txBody>
      </p:sp>
      <p:sp>
        <p:nvSpPr>
          <p:cNvPr id="57" name="Text 55"/>
          <p:cNvSpPr/>
          <p:nvPr/>
        </p:nvSpPr>
        <p:spPr>
          <a:xfrm>
            <a:off x="8059238" y="5564485"/>
            <a:ext cx="3213615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Certificate of occupancy + Sign permit</a:t>
            </a:r>
            <a:endParaRPr lang="en-US" sz="1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1730871"/>
            <a:ext cx="10723294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Key Principles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734200" y="2106116"/>
            <a:ext cx="10723294" cy="582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What Makes or Breaks a </a:t>
            </a:r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Restaurant</a:t>
            </a:r>
            <a:endParaRPr lang="en-US" sz="3650" dirty="0"/>
          </a:p>
        </p:txBody>
      </p:sp>
      <p:sp>
        <p:nvSpPr>
          <p:cNvPr id="4" name="Shape 2"/>
          <p:cNvSpPr/>
          <p:nvPr/>
        </p:nvSpPr>
        <p:spPr>
          <a:xfrm>
            <a:off x="734200" y="3003451"/>
            <a:ext cx="471972" cy="471984"/>
          </a:xfrm>
          <a:prstGeom prst="roundRect">
            <a:avLst>
              <a:gd name="adj" fmla="val 18670"/>
            </a:avLst>
          </a:prstGeom>
          <a:solidFill>
            <a:srgbClr val="542C49"/>
          </a:solidFill>
          <a:ln w="12700">
            <a:solidFill>
              <a:srgbClr val="6D456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415915" y="3075484"/>
            <a:ext cx="4548768" cy="582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Food cost and labour cost together decide whether the model works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415915" y="3784104"/>
            <a:ext cx="4548768" cy="13430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Either ratio in isolation is meaningless. Combined, they must be controlled at every volume level — not just at steady state. This plan projects a combined 58% of revenue.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6226912" y="3003451"/>
            <a:ext cx="471972" cy="471984"/>
          </a:xfrm>
          <a:prstGeom prst="roundRect">
            <a:avLst>
              <a:gd name="adj" fmla="val 18670"/>
            </a:avLst>
          </a:prstGeom>
          <a:solidFill>
            <a:srgbClr val="542C49"/>
          </a:solidFill>
          <a:ln w="12700">
            <a:solidFill>
              <a:srgbClr val="6D456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08627" y="3075484"/>
            <a:ext cx="4548867" cy="582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Seat turnover per day-part is the capacity ceiling — not the seat count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908627" y="3784104"/>
            <a:ext cx="4548867" cy="13430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46 seats with 1.6 dinner turns is 73.6 effective dinner covers per evening. That is the operational limit before hours or staffing must expand. Brunch covers fill the weekend gap.</a:t>
            </a:r>
            <a:endParaRPr lang="en-US" sz="16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940495"/>
            <a:ext cx="10723294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Management</a:t>
            </a:r>
            <a:endParaRPr lang="en-US" sz="1450" dirty="0"/>
          </a:p>
        </p:txBody>
      </p:sp>
      <p:sp>
        <p:nvSpPr>
          <p:cNvPr id="3" name="Text 1"/>
          <p:cNvSpPr/>
          <p:nvPr/>
        </p:nvSpPr>
        <p:spPr>
          <a:xfrm>
            <a:off x="734200" y="1227336"/>
            <a:ext cx="10723294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Who Is </a:t>
            </a:r>
            <a:pPr algn="l" indent="0" marL="0">
              <a:lnSpc>
                <a:spcPct val="104000"/>
              </a:lnSpc>
              <a:buNone/>
            </a:pPr>
            <a:r>
              <a:rPr lang="en-US" sz="29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Running It</a:t>
            </a:r>
            <a:endParaRPr lang="en-US" sz="2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4200" y="2045791"/>
            <a:ext cx="2511362" cy="266610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97223" y="2232620"/>
            <a:ext cx="2061516" cy="466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Renata Alvarez — Executive Chef (60%)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997223" y="2833191"/>
            <a:ext cx="2061516" cy="16918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12 years in restaurant kitchens: line then sous at Rhubarb in Asheville, then four years as executive chef of a 70-seat Charleston independent with full food and labour cost responsibility.</a:t>
            </a:r>
            <a:endParaRPr lang="en-US" sz="13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9802" y="2045791"/>
            <a:ext cx="2511362" cy="266610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642824" y="2232620"/>
            <a:ext cx="2061516" cy="466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Tobias Lindqvist — Front of House (40%)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3642824" y="2833191"/>
            <a:ext cx="2061516" cy="9667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Six years managing front of house and the bar programme at a 90-cover Raleigh restaurant.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6306881" y="2029023"/>
            <a:ext cx="5156964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Gap They Know About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6306881" y="2396430"/>
            <a:ext cx="5156964" cy="4833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Neither owner has previously opened a room from an empty shell. Addressed by: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734200" y="5013920"/>
            <a:ext cx="5294478" cy="903585"/>
          </a:xfrm>
          <a:prstGeom prst="roundRect">
            <a:avLst>
              <a:gd name="adj" fmla="val 7801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908325" y="5188049"/>
            <a:ext cx="4946229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Restaurant Consultant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908325" y="5501680"/>
            <a:ext cx="4946229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Fixed-fee $9,500 — build-out and first 90 days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6162918" y="5013920"/>
            <a:ext cx="5294577" cy="903585"/>
          </a:xfrm>
          <a:prstGeom prst="roundRect">
            <a:avLst>
              <a:gd name="adj" fmla="val 7801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337042" y="5188049"/>
            <a:ext cx="4946328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CPA</a:t>
            </a:r>
            <a:endParaRPr lang="en-US" sz="1450" dirty="0"/>
          </a:p>
        </p:txBody>
      </p:sp>
      <p:sp>
        <p:nvSpPr>
          <p:cNvPr id="17" name="Text 13"/>
          <p:cNvSpPr/>
          <p:nvPr/>
        </p:nvSpPr>
        <p:spPr>
          <a:xfrm>
            <a:off x="6337042" y="5501680"/>
            <a:ext cx="494632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$560/month — monthly closes from month one</a:t>
            </a:r>
            <a:endParaRPr lang="en-US" sz="13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753963"/>
            <a:ext cx="10723294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Management — Continued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734200" y="1019572"/>
            <a:ext cx="10723294" cy="437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Full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Team</a:t>
            </a:r>
            <a:endParaRPr lang="en-US" sz="2750" dirty="0"/>
          </a:p>
        </p:txBody>
      </p:sp>
      <p:sp>
        <p:nvSpPr>
          <p:cNvPr id="4" name="Text 2"/>
          <p:cNvSpPr/>
          <p:nvPr/>
        </p:nvSpPr>
        <p:spPr>
          <a:xfrm>
            <a:off x="734200" y="1739801"/>
            <a:ext cx="5169763" cy="16480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Both owners work full time, each with prior experience managing profit-and-loss statements. Combined, they bring 18 years of kitchen and front-of-house management in multi-cover independent restaurants.</a:t>
            </a:r>
            <a:endParaRPr lang="en-US" sz="1200" dirty="0"/>
          </a:p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Planned key hires: a sous chef and a bar lead who will also act as assistant general manager. One owner holds a ServSafe food protection manager certification valid through 2029. Total planned headcount: </a:t>
            </a:r>
            <a:pPr algn="l" indent="0" marL="0">
              <a:lnSpc>
                <a:spcPct val="117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8 full-time equivalents</a:t>
            </a:r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.</a:t>
            </a:r>
            <a:endParaRPr lang="en-US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94082" y="1766391"/>
            <a:ext cx="393293" cy="39330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94082" y="2307134"/>
            <a:ext cx="5169763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Renata Alvarez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294082" y="2643584"/>
            <a:ext cx="516976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Executive Chef — 60% owner. Rhubarb (Asheville), 70-seat Charleston independent.</a:t>
            </a:r>
            <a:endParaRPr lang="en-US" sz="12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94082" y="3320058"/>
            <a:ext cx="393293" cy="39330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294082" y="3860800"/>
            <a:ext cx="5169763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Tobias Lindqvist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6294082" y="4197251"/>
            <a:ext cx="5169763" cy="220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Front of House &amp; Bar — 40% owner. 90-cover Raleigh restaurant, 6 years.</a:t>
            </a:r>
            <a:endParaRPr lang="en-US" sz="12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94082" y="4653459"/>
            <a:ext cx="393293" cy="39330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294082" y="5194201"/>
            <a:ext cx="5169763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CPA + Consultant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6294082" y="5530652"/>
            <a:ext cx="516976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Monthly closes and 90-day build-out support. External accountability from day one.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732234"/>
            <a:ext cx="10723294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At a Glance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734200" y="1062434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Plan in </a:t>
            </a:r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Six Numbers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996925" y="1936155"/>
            <a:ext cx="4729838" cy="623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$870K</a:t>
            </a:r>
            <a:endParaRPr lang="en-US" sz="4900" dirty="0"/>
          </a:p>
        </p:txBody>
      </p:sp>
      <p:sp>
        <p:nvSpPr>
          <p:cNvPr id="5" name="Text 3"/>
          <p:cNvSpPr/>
          <p:nvPr/>
        </p:nvSpPr>
        <p:spPr>
          <a:xfrm>
            <a:off x="734200" y="2781002"/>
            <a:ext cx="525538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Year-1 Revenue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6464734" y="1936155"/>
            <a:ext cx="4729937" cy="623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1,896</a:t>
            </a:r>
            <a:endParaRPr lang="en-US" sz="4900" dirty="0"/>
          </a:p>
        </p:txBody>
      </p:sp>
      <p:sp>
        <p:nvSpPr>
          <p:cNvPr id="7" name="Text 5"/>
          <p:cNvSpPr/>
          <p:nvPr/>
        </p:nvSpPr>
        <p:spPr>
          <a:xfrm>
            <a:off x="6202009" y="2781002"/>
            <a:ext cx="525548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Break-Even Units/Month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996925" y="3477419"/>
            <a:ext cx="4729838" cy="623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Mo. 5</a:t>
            </a:r>
            <a:endParaRPr lang="en-US" sz="4900" dirty="0"/>
          </a:p>
        </p:txBody>
      </p:sp>
      <p:sp>
        <p:nvSpPr>
          <p:cNvPr id="9" name="Text 7"/>
          <p:cNvSpPr/>
          <p:nvPr/>
        </p:nvSpPr>
        <p:spPr>
          <a:xfrm>
            <a:off x="734200" y="4322266"/>
            <a:ext cx="525538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Break-Even Reached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6464734" y="3477419"/>
            <a:ext cx="4729937" cy="623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55%</a:t>
            </a:r>
            <a:endParaRPr lang="en-US" sz="4900" dirty="0"/>
          </a:p>
        </p:txBody>
      </p:sp>
      <p:sp>
        <p:nvSpPr>
          <p:cNvPr id="11" name="Text 9"/>
          <p:cNvSpPr/>
          <p:nvPr/>
        </p:nvSpPr>
        <p:spPr>
          <a:xfrm>
            <a:off x="6202009" y="4322266"/>
            <a:ext cx="525548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Capacity at Break-Even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996925" y="5018683"/>
            <a:ext cx="4729838" cy="623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$9,980</a:t>
            </a:r>
            <a:endParaRPr lang="en-US" sz="4900" dirty="0"/>
          </a:p>
        </p:txBody>
      </p:sp>
      <p:sp>
        <p:nvSpPr>
          <p:cNvPr id="13" name="Text 11"/>
          <p:cNvSpPr/>
          <p:nvPr/>
        </p:nvSpPr>
        <p:spPr>
          <a:xfrm>
            <a:off x="734200" y="5863530"/>
            <a:ext cx="525538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Cash Low Point (Month 4)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6464734" y="5018683"/>
            <a:ext cx="4729937" cy="623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$25.90</a:t>
            </a:r>
            <a:endParaRPr lang="en-US" sz="4900" dirty="0"/>
          </a:p>
        </p:txBody>
      </p:sp>
      <p:sp>
        <p:nvSpPr>
          <p:cNvPr id="15" name="Text 13"/>
          <p:cNvSpPr/>
          <p:nvPr/>
        </p:nvSpPr>
        <p:spPr>
          <a:xfrm>
            <a:off x="6202009" y="5863530"/>
            <a:ext cx="5255486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Contribution Per Unit</a:t>
            </a:r>
            <a:endParaRPr lang="en-US" sz="16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655737"/>
            <a:ext cx="10723294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Risk Assessment</a:t>
            </a:r>
            <a:endParaRPr lang="en-US" sz="1700" dirty="0"/>
          </a:p>
        </p:txBody>
      </p:sp>
      <p:sp>
        <p:nvSpPr>
          <p:cNvPr id="3" name="Text 1"/>
          <p:cNvSpPr/>
          <p:nvPr/>
        </p:nvSpPr>
        <p:spPr>
          <a:xfrm>
            <a:off x="734200" y="1008261"/>
            <a:ext cx="10723294" cy="553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Risks &amp; </a:t>
            </a:r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Mitigations</a:t>
            </a:r>
            <a:endParaRPr lang="en-US" sz="3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4200" y="1845866"/>
            <a:ext cx="5266995" cy="208349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60423" y="2070497"/>
            <a:ext cx="4716146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Extended Cash Ramp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060423" y="2460923"/>
            <a:ext cx="4716146" cy="1243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Cash trough of $9,979.98 in month four. Break-even not until month five. A shortfall in 75% utilisation or 46% repeat rate extends negative cash flow beyond the $52,000 working-capital reserve.</a:t>
            </a:r>
            <a:endParaRPr lang="en-US" sz="15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0500" y="1845866"/>
            <a:ext cx="5266995" cy="208349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16723" y="2070497"/>
            <a:ext cx="4716146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Lease Exposure</a:t>
            </a:r>
            <a:endParaRPr lang="en-US" sz="1700" dirty="0"/>
          </a:p>
        </p:txBody>
      </p:sp>
      <p:sp>
        <p:nvSpPr>
          <p:cNvPr id="9" name="Text 5"/>
          <p:cNvSpPr/>
          <p:nvPr/>
        </p:nvSpPr>
        <p:spPr>
          <a:xfrm>
            <a:off x="6516723" y="2460923"/>
            <a:ext cx="4716146" cy="1243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84-month agreement, personal guarantee, 3% annual escalations, and $6,900/month rent (7.17% of steady-state revenue). Early termination creates direct personal recourse.</a:t>
            </a:r>
            <a:endParaRPr lang="en-US" sz="15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4200" y="4118670"/>
            <a:ext cx="5266995" cy="208349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60423" y="4343301"/>
            <a:ext cx="4716146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New-Unit Inexperience</a:t>
            </a:r>
            <a:endParaRPr lang="en-US" sz="1700" dirty="0"/>
          </a:p>
        </p:txBody>
      </p:sp>
      <p:sp>
        <p:nvSpPr>
          <p:cNvPr id="12" name="Text 7"/>
          <p:cNvSpPr/>
          <p:nvPr/>
        </p:nvSpPr>
        <p:spPr>
          <a:xfrm>
            <a:off x="1060423" y="4733727"/>
            <a:ext cx="4716146" cy="1243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Neither owner has managed a build-out from shell space. Mitigated by fixed-fee consultant engagement covering construction and first 90 days, plus CPA monthly closes from month one.</a:t>
            </a:r>
            <a:endParaRPr lang="en-US" sz="15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0500" y="4118670"/>
            <a:ext cx="5266995" cy="208349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516723" y="4343301"/>
            <a:ext cx="4716146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Demand Evidence Limitations</a:t>
            </a:r>
            <a:endParaRPr lang="en-US" sz="1700" dirty="0"/>
          </a:p>
        </p:txBody>
      </p:sp>
      <p:sp>
        <p:nvSpPr>
          <p:cNvPr id="15" name="Text 9"/>
          <p:cNvSpPr/>
          <p:nvPr/>
        </p:nvSpPr>
        <p:spPr>
          <a:xfrm>
            <a:off x="6516723" y="4733727"/>
            <a:ext cx="4716146" cy="621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Supper-club results occurred in a different format and location. No third-party demand study supplied.</a:t>
            </a:r>
            <a:endParaRPr lang="en-US" sz="15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802184"/>
            <a:ext cx="10723294" cy="189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Risk Assessment — Continued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34200" y="1026914"/>
            <a:ext cx="10723294" cy="378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Coverage &amp; </a:t>
            </a:r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Collateral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734200" y="1638300"/>
            <a:ext cx="3536961" cy="923032"/>
          </a:xfrm>
          <a:prstGeom prst="roundRect">
            <a:avLst>
              <a:gd name="adj" fmla="val 6205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6873" y="1780977"/>
            <a:ext cx="3251615" cy="189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DSCR Year 1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876873" y="2058888"/>
            <a:ext cx="3251615" cy="3597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1.47 — leaves limited margin for cost overruns or slower volume growth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734200" y="2649934"/>
            <a:ext cx="3536961" cy="1102916"/>
          </a:xfrm>
          <a:prstGeom prst="roundRect">
            <a:avLst>
              <a:gd name="adj" fmla="val 5193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76873" y="2792611"/>
            <a:ext cx="3251615" cy="189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Collateral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876873" y="3070523"/>
            <a:ext cx="3251615" cy="5396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Equipment and fit-out items: aggregate value $155,000. Balance of requested loan is unsecured beyond the personal guarantee.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734200" y="3841452"/>
            <a:ext cx="3536961" cy="1102916"/>
          </a:xfrm>
          <a:prstGeom prst="roundRect">
            <a:avLst>
              <a:gd name="adj" fmla="val 5193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76873" y="3984129"/>
            <a:ext cx="3251615" cy="189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Seasonality Risk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876873" y="4262041"/>
            <a:ext cx="3251615" cy="5396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Cannot be fully quantified from available data. Plan assumes a seventh trading day in Year 2 to offset summer-peak dependence — not yet tested.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734200" y="5032970"/>
            <a:ext cx="3536961" cy="923032"/>
          </a:xfrm>
          <a:prstGeom prst="roundRect">
            <a:avLst>
              <a:gd name="adj" fmla="val 6205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76873" y="5175647"/>
            <a:ext cx="3251615" cy="189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Competitive Pressure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876873" y="5453559"/>
            <a:ext cx="3251615" cy="3597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Additional volume risk from lower-cost taquerias and higher-priced rooms during slower months.</a:t>
            </a:r>
            <a:endParaRPr lang="en-US" sz="1050" dirty="0"/>
          </a:p>
        </p:txBody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09509" y="2867620"/>
            <a:ext cx="4454810" cy="1858963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8422026" y="2953291"/>
            <a:ext cx="900355" cy="1125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Collateral Gap</a:t>
            </a:r>
            <a:endParaRPr lang="en-US" sz="700" dirty="0"/>
          </a:p>
        </p:txBody>
      </p:sp>
      <p:sp>
        <p:nvSpPr>
          <p:cNvPr id="18" name="Text 15"/>
          <p:cNvSpPr/>
          <p:nvPr/>
        </p:nvSpPr>
        <p:spPr>
          <a:xfrm>
            <a:off x="8422026" y="3101854"/>
            <a:ext cx="1736278" cy="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6000"/>
              </a:lnSpc>
              <a:buNone/>
            </a:pPr>
            <a:r>
              <a:rPr lang="en-US" sz="6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$155K equipment covers part; remainder PG only</a:t>
            </a:r>
            <a:endParaRPr lang="en-US" sz="600" dirty="0"/>
          </a:p>
        </p:txBody>
      </p:sp>
      <p:sp>
        <p:nvSpPr>
          <p:cNvPr id="19" name="Text 16"/>
          <p:cNvSpPr/>
          <p:nvPr/>
        </p:nvSpPr>
        <p:spPr>
          <a:xfrm>
            <a:off x="8422095" y="3558233"/>
            <a:ext cx="900355" cy="1125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Coverage Margin</a:t>
            </a:r>
            <a:endParaRPr lang="en-US" sz="700" dirty="0"/>
          </a:p>
        </p:txBody>
      </p:sp>
      <p:sp>
        <p:nvSpPr>
          <p:cNvPr id="20" name="Text 17"/>
          <p:cNvSpPr/>
          <p:nvPr/>
        </p:nvSpPr>
        <p:spPr>
          <a:xfrm>
            <a:off x="8422095" y="3706795"/>
            <a:ext cx="1736279" cy="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6000"/>
              </a:lnSpc>
              <a:buNone/>
            </a:pPr>
            <a:r>
              <a:rPr lang="en-US" sz="6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1.47 Year 1; thin buffer above 1.25</a:t>
            </a:r>
            <a:endParaRPr lang="en-US" sz="600" dirty="0"/>
          </a:p>
        </p:txBody>
      </p:sp>
      <p:sp>
        <p:nvSpPr>
          <p:cNvPr id="21" name="Text 18"/>
          <p:cNvSpPr/>
          <p:nvPr/>
        </p:nvSpPr>
        <p:spPr>
          <a:xfrm>
            <a:off x="8422095" y="4182237"/>
            <a:ext cx="900355" cy="1125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Seasonality Risk</a:t>
            </a:r>
            <a:endParaRPr lang="en-US" sz="700" dirty="0"/>
          </a:p>
        </p:txBody>
      </p:sp>
      <p:sp>
        <p:nvSpPr>
          <p:cNvPr id="22" name="Text 19"/>
          <p:cNvSpPr/>
          <p:nvPr/>
        </p:nvSpPr>
        <p:spPr>
          <a:xfrm>
            <a:off x="8422095" y="4330799"/>
            <a:ext cx="1736279" cy="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6000"/>
              </a:lnSpc>
              <a:buNone/>
            </a:pPr>
            <a:r>
              <a:rPr lang="en-US" sz="6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Trough at 74% of peak; day seven untested</a:t>
            </a:r>
            <a:endParaRPr lang="en-US" sz="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771624"/>
            <a:ext cx="10723294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Key Assumptions</a:t>
            </a:r>
            <a:endParaRPr lang="en-US" sz="1550" dirty="0"/>
          </a:p>
        </p:txBody>
      </p:sp>
      <p:sp>
        <p:nvSpPr>
          <p:cNvPr id="3" name="Text 1"/>
          <p:cNvSpPr/>
          <p:nvPr/>
        </p:nvSpPr>
        <p:spPr>
          <a:xfrm>
            <a:off x="734200" y="1079897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Assumptions — </a:t>
            </a:r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Sensitivity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734200" y="1802507"/>
            <a:ext cx="10723294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Every figure is either operator-supplied, document-confirmed, or a benchmark default with its source named. The final column shows the impact if the assumption proves 20% worse.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34200" y="2500610"/>
            <a:ext cx="10723294" cy="3585666"/>
          </a:xfrm>
          <a:prstGeom prst="roundRect">
            <a:avLst>
              <a:gd name="adj" fmla="val 2089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4200" y="2968427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3696891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4161532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4200" y="4889996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4200" y="5618460"/>
            <a:ext cx="10723294" cy="11146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919040" y="2604195"/>
            <a:ext cx="346612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Assumption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132159" y="2604195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Value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17407" y="2604195"/>
            <a:ext cx="346612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Source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630525" y="2604195"/>
            <a:ext cx="32519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If 20% Worse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19040" y="3068836"/>
            <a:ext cx="346612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Price per unit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132159" y="3068836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$37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17407" y="3068836"/>
            <a:ext cx="346612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Operator-provided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630525" y="3068836"/>
            <a:ext cx="2642328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1.47 → -2.54; cash low $-90,891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19040" y="3797300"/>
            <a:ext cx="346612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Variable cost per unit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132159" y="3797300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$11.10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417407" y="3797300"/>
            <a:ext cx="346612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Operator-provided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630525" y="3797300"/>
            <a:ext cx="32519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1.47 → 0.27; cash low $-4,281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19040" y="4261941"/>
            <a:ext cx="346612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Steady-state volume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132159" y="4261941"/>
            <a:ext cx="928664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2,600 units/mo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417407" y="4261941"/>
            <a:ext cx="346612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Operator-provided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630525" y="4261941"/>
            <a:ext cx="32519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1.47 → -0.75; cash low $-13,143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919040" y="4990405"/>
            <a:ext cx="346612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Monthly payroll (excl. owners)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132159" y="4990405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$27,200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417407" y="4990405"/>
            <a:ext cx="346612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Operator-provided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8630525" y="4990405"/>
            <a:ext cx="2642328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1.47 → -0.03; cash low $-14,762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919040" y="5718870"/>
            <a:ext cx="346612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Monthly rent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4132159" y="5718870"/>
            <a:ext cx="1538249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$6,900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5417407" y="5718870"/>
            <a:ext cx="3466120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Confirmed from lease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8630525" y="5718870"/>
            <a:ext cx="3251912" cy="2638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 1.47 → 1.09; cash low $4,460</a:t>
            </a:r>
            <a:endParaRPr lang="en-US" sz="1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608112"/>
            <a:ext cx="10723294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Key Assumptions — Continued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734200" y="938312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Industry-Band </a:t>
            </a:r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Assumptions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734200" y="1717675"/>
            <a:ext cx="10723294" cy="3767138"/>
          </a:xfrm>
          <a:prstGeom prst="roundRect">
            <a:avLst>
              <a:gd name="adj" fmla="val 2105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4200" y="2230636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734200" y="3314303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4397970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929557" y="1832273"/>
            <a:ext cx="3445086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Assumption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4142676" y="1832273"/>
            <a:ext cx="151721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Value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5427924" y="1832273"/>
            <a:ext cx="4087710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Source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9283666" y="1832273"/>
            <a:ext cx="258825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If 20% Worse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929557" y="2342059"/>
            <a:ext cx="3445086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Cost of goods as % of revenue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4142676" y="2342059"/>
            <a:ext cx="151721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30.0%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5427924" y="2342059"/>
            <a:ext cx="3478125" cy="860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Industry band 28–35% — National Restaurant Association, industry operations reporting, 2025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9283666" y="2342059"/>
            <a:ext cx="258825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Inside the band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929557" y="3425726"/>
            <a:ext cx="3445086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Rent as % of revenue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4142676" y="3425726"/>
            <a:ext cx="151721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7.2%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5427924" y="3425726"/>
            <a:ext cx="3478125" cy="860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Industry band 6–10% — National Restaurant Association, industry operations reporting, 2025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9283666" y="3425726"/>
            <a:ext cx="258825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Inside the band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9557" y="4509393"/>
            <a:ext cx="3445086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Payroll as % of revenue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4142676" y="4509393"/>
            <a:ext cx="151721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28.3%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5427924" y="4509393"/>
            <a:ext cx="3478125" cy="860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Industry band 28–36% — US Bureau of Labor Statistics, Current Employment Statistics, 2025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9283666" y="4509393"/>
            <a:ext cx="258825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Inside the band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734200" y="5675908"/>
            <a:ext cx="10723294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All three industry-benchmarked ratios remain within their cited bands even under a 20% adverse movement. These are the least sensitive assumptions in the model.</a:t>
            </a:r>
            <a:endParaRPr lang="en-US" sz="14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682327"/>
            <a:ext cx="10723294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Summary</a:t>
            </a:r>
            <a:endParaRPr lang="en-US" sz="1700" dirty="0"/>
          </a:p>
        </p:txBody>
      </p:sp>
      <p:sp>
        <p:nvSpPr>
          <p:cNvPr id="3" name="Text 1"/>
          <p:cNvSpPr/>
          <p:nvPr/>
        </p:nvSpPr>
        <p:spPr>
          <a:xfrm>
            <a:off x="734200" y="1034852"/>
            <a:ext cx="10723294" cy="553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Request, </a:t>
            </a:r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Restated</a:t>
            </a:r>
            <a:endParaRPr lang="en-US" sz="3450" dirty="0"/>
          </a:p>
        </p:txBody>
      </p:sp>
      <p:sp>
        <p:nvSpPr>
          <p:cNvPr id="4" name="Text 2"/>
          <p:cNvSpPr/>
          <p:nvPr/>
        </p:nvSpPr>
        <p:spPr>
          <a:xfrm>
            <a:off x="865265" y="1972072"/>
            <a:ext cx="4981054" cy="657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5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$265K</a:t>
            </a:r>
            <a:endParaRPr lang="en-US" sz="5150" dirty="0"/>
          </a:p>
        </p:txBody>
      </p:sp>
      <p:sp>
        <p:nvSpPr>
          <p:cNvPr id="5" name="Text 3"/>
          <p:cNvSpPr/>
          <p:nvPr/>
        </p:nvSpPr>
        <p:spPr>
          <a:xfrm>
            <a:off x="734200" y="2871391"/>
            <a:ext cx="5243282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Loan Requested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34200" y="3261816"/>
            <a:ext cx="5243282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120 months at 10.75%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6345178" y="1972072"/>
            <a:ext cx="4981153" cy="657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5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27.4%</a:t>
            </a:r>
            <a:endParaRPr lang="en-US" sz="5150" dirty="0"/>
          </a:p>
        </p:txBody>
      </p:sp>
      <p:sp>
        <p:nvSpPr>
          <p:cNvPr id="8" name="Text 6"/>
          <p:cNvSpPr/>
          <p:nvPr/>
        </p:nvSpPr>
        <p:spPr>
          <a:xfrm>
            <a:off x="6214113" y="2871391"/>
            <a:ext cx="5243381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Owner Injection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214113" y="3261816"/>
            <a:ext cx="5243381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$96,000 of $350,200 total project cost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65265" y="4051002"/>
            <a:ext cx="4981054" cy="657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5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1,896</a:t>
            </a:r>
            <a:endParaRPr lang="en-US" sz="5150" dirty="0"/>
          </a:p>
        </p:txBody>
      </p:sp>
      <p:sp>
        <p:nvSpPr>
          <p:cNvPr id="11" name="Text 9"/>
          <p:cNvSpPr/>
          <p:nvPr/>
        </p:nvSpPr>
        <p:spPr>
          <a:xfrm>
            <a:off x="734200" y="4950321"/>
            <a:ext cx="5243282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Break-Even Volume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34200" y="5340747"/>
            <a:ext cx="5243282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55.0% of capacity — reached in month 5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6345178" y="4051002"/>
            <a:ext cx="4981153" cy="657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5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1.47</a:t>
            </a:r>
            <a:endParaRPr lang="en-US" sz="5150" dirty="0"/>
          </a:p>
        </p:txBody>
      </p:sp>
      <p:sp>
        <p:nvSpPr>
          <p:cNvPr id="14" name="Text 12"/>
          <p:cNvSpPr/>
          <p:nvPr/>
        </p:nvSpPr>
        <p:spPr>
          <a:xfrm>
            <a:off x="6214113" y="4950321"/>
            <a:ext cx="5243381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Year-1 DSCR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214113" y="5340747"/>
            <a:ext cx="5243381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Against a 1.25 lender floor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29408" y="5864622"/>
            <a:ext cx="11332879" cy="3109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DSCR: Debt Service Coverage Ratio. All figures are as submitted. No projections beyond the stated three-year period are implied.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788392"/>
            <a:ext cx="10723294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Business Overview</a:t>
            </a:r>
            <a:endParaRPr lang="en-US" sz="1450" dirty="0"/>
          </a:p>
        </p:txBody>
      </p:sp>
      <p:sp>
        <p:nvSpPr>
          <p:cNvPr id="3" name="Text 1"/>
          <p:cNvSpPr/>
          <p:nvPr/>
        </p:nvSpPr>
        <p:spPr>
          <a:xfrm>
            <a:off x="734200" y="1075234"/>
            <a:ext cx="10723294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</a:t>
            </a:r>
            <a:pPr algn="l" indent="0" marL="0">
              <a:lnSpc>
                <a:spcPct val="104000"/>
              </a:lnSpc>
              <a:buNone/>
            </a:pPr>
            <a:r>
              <a:rPr lang="en-US" sz="29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Business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734200" y="1863427"/>
            <a:ext cx="5156964" cy="2296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spcAft>
                <a:spcPts val="950"/>
              </a:spcAft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Cedar &amp; Vine Kitchen LLC is a North Carolina limited liability company formed 19 January 2026. It will operate a single 46-seat restaurant at a leased premises on Haywood Road in West Asheville — a short, seasonal dinner menu six nights per week plus weekend brunch, at an average check of $37.</a:t>
            </a:r>
            <a:endParaRPr lang="en-US" sz="1300" dirty="0"/>
          </a:p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Steady-state monthly revenue is projected at $96,200 after an eight-month ramp from 1,500 covers to 2,600 covers. Monthly capacity ceiling: 3,450 covers across 26 trading days (46 seats × 1.6 dinner turns × six nights + ~190 brunch covers on weekends).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306881" y="1893689"/>
            <a:ext cx="2511362" cy="2424410"/>
          </a:xfrm>
          <a:prstGeom prst="roundRect">
            <a:avLst>
              <a:gd name="adj" fmla="val 2908"/>
            </a:avLst>
          </a:prstGeom>
          <a:solidFill>
            <a:srgbClr val="0B0C23">
              <a:alpha val="95000"/>
            </a:srgbClr>
          </a:solidFill>
          <a:ln w="19050">
            <a:solidFill>
              <a:srgbClr val="6D45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93705" y="2080518"/>
            <a:ext cx="2137714" cy="466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Renata Alvarez — 60% Owner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493705" y="2681089"/>
            <a:ext cx="2137714" cy="14501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12 years kitchen experience. Line and sous at Rhubarb, Asheville. 4 years executive chef, 70-seat Charleston independent with full food and labour cost responsibility.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952482" y="1893689"/>
            <a:ext cx="2511362" cy="2424410"/>
          </a:xfrm>
          <a:prstGeom prst="roundRect">
            <a:avLst>
              <a:gd name="adj" fmla="val 2908"/>
            </a:avLst>
          </a:prstGeom>
          <a:solidFill>
            <a:srgbClr val="0B0C23">
              <a:alpha val="95000"/>
            </a:srgbClr>
          </a:solidFill>
          <a:ln w="19050">
            <a:solidFill>
              <a:srgbClr val="6D456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39307" y="2080518"/>
            <a:ext cx="2137714" cy="466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Tobias Lindqvist — 40% Owner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9139307" y="2681089"/>
            <a:ext cx="2137714" cy="9667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6 years front-of-house and bar management at a 90-cover Raleigh restaurant. Both owners work full time.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306881" y="4452342"/>
            <a:ext cx="5156964" cy="1466155"/>
          </a:xfrm>
          <a:prstGeom prst="roundRect">
            <a:avLst>
              <a:gd name="adj" fmla="val 4808"/>
            </a:avLst>
          </a:prstGeom>
          <a:solidFill>
            <a:srgbClr val="0B0C23">
              <a:alpha val="95000"/>
            </a:srgbClr>
          </a:solidFill>
          <a:ln w="19050">
            <a:solidFill>
              <a:srgbClr val="6D45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93705" y="4639171"/>
            <a:ext cx="4783315" cy="2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Support Structure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6493705" y="5006578"/>
            <a:ext cx="4783315" cy="7250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Local restaurant consultant retained for build-out and first 90 days ($9,500 fixed fee). CPA engaged for monthly closes from month one ($560/month).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624384"/>
            <a:ext cx="10723294" cy="272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Business Overview — Continued</a:t>
            </a:r>
            <a:endParaRPr lang="en-US" sz="1700" dirty="0"/>
          </a:p>
        </p:txBody>
      </p:sp>
      <p:sp>
        <p:nvSpPr>
          <p:cNvPr id="3" name="Text 1"/>
          <p:cNvSpPr/>
          <p:nvPr/>
        </p:nvSpPr>
        <p:spPr>
          <a:xfrm>
            <a:off x="734200" y="970161"/>
            <a:ext cx="10723294" cy="5449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Location &amp; </a:t>
            </a:r>
            <a:pPr algn="l" indent="0" marL="0">
              <a:lnSpc>
                <a:spcPct val="104000"/>
              </a:lnSpc>
              <a:buNone/>
            </a:pPr>
            <a:r>
              <a:rPr lang="en-US" sz="34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Lease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734200" y="1996579"/>
            <a:ext cx="2469394" cy="2075359"/>
          </a:xfrm>
          <a:prstGeom prst="roundRect">
            <a:avLst>
              <a:gd name="adj" fmla="val 3971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6701" y="2199084"/>
            <a:ext cx="2064393" cy="272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Lease Term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36701" y="2654995"/>
            <a:ext cx="2064393" cy="12144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84 months at $6,900/month with 3% annual escalation and personal guarantee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3387045" y="1996579"/>
            <a:ext cx="2469493" cy="2075359"/>
          </a:xfrm>
          <a:prstGeom prst="roundRect">
            <a:avLst>
              <a:gd name="adj" fmla="val 3971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89545" y="2199084"/>
            <a:ext cx="2064492" cy="272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Street Traffic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3589545" y="2654995"/>
            <a:ext cx="2064492" cy="9108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11,400 vehicles per day (NCDOT count). 98 public parking spaces nearby.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4200" y="4255393"/>
            <a:ext cx="5122337" cy="1771749"/>
          </a:xfrm>
          <a:prstGeom prst="roundRect">
            <a:avLst>
              <a:gd name="adj" fmla="val 4651"/>
            </a:avLst>
          </a:prstGeom>
          <a:solidFill>
            <a:srgbClr val="542C49"/>
          </a:solidFill>
          <a:ln w="6350">
            <a:solidFill>
              <a:srgbClr val="6D456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36701" y="4457898"/>
            <a:ext cx="4717337" cy="272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Proven Demand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936701" y="4913809"/>
            <a:ext cx="4717337" cy="9108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14-month supper club two blocks away. Nine consecutive sell-outs at 40 covers, $52 fixed price, from a 2,100-name list — no paid promotion.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341507" y="1955304"/>
            <a:ext cx="5122337" cy="16831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spcAft>
                <a:spcPts val="1250"/>
              </a:spcAft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Projected fixed monthly operating expenses total </a:t>
            </a:r>
            <a:pPr algn="l" indent="0" marL="0">
              <a:lnSpc>
                <a:spcPct val="129000"/>
              </a:lnSpc>
              <a:spcAft>
                <a:spcPts val="1250"/>
              </a:spcAft>
              <a:buNone/>
            </a:pPr>
            <a:r>
              <a:rPr lang="en-US" sz="15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$45,470</a:t>
            </a:r>
            <a:pPr algn="l" indent="0" marL="0">
              <a:lnSpc>
                <a:spcPct val="129000"/>
              </a:lnSpc>
              <a:spcAft>
                <a:spcPts val="1250"/>
              </a:spcAft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. Contribution margin per cover is </a:t>
            </a:r>
            <a:pPr algn="l" indent="0" marL="0">
              <a:lnSpc>
                <a:spcPct val="129000"/>
              </a:lnSpc>
              <a:spcAft>
                <a:spcPts val="1250"/>
              </a:spcAft>
              <a:buNone/>
            </a:pPr>
            <a:r>
              <a:rPr lang="en-US" sz="15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$25.90</a:t>
            </a:r>
            <a:pPr algn="l" indent="0" marL="0">
              <a:lnSpc>
                <a:spcPct val="129000"/>
              </a:lnSpc>
              <a:spcAft>
                <a:spcPts val="1250"/>
              </a:spcAft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.</a:t>
            </a:r>
            <a:endParaRPr lang="en-US" sz="150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Debt service coverage ratios are projected at </a:t>
            </a:r>
            <a:pPr algn="l" indent="0" marL="0">
              <a:lnSpc>
                <a:spcPct val="129000"/>
              </a:lnSpc>
              <a:buNone/>
            </a:pPr>
            <a:r>
              <a:rPr lang="en-US" sz="15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1.47</a:t>
            </a:r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in Year 1, </a:t>
            </a:r>
            <a:pPr algn="l" indent="0" marL="0">
              <a:lnSpc>
                <a:spcPct val="129000"/>
              </a:lnSpc>
              <a:buNone/>
            </a:pPr>
            <a:r>
              <a:rPr lang="en-US" sz="15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1.63</a:t>
            </a:r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in Year 2, and </a:t>
            </a:r>
            <a:pPr algn="l" indent="0" marL="0">
              <a:lnSpc>
                <a:spcPct val="129000"/>
              </a:lnSpc>
              <a:buNone/>
            </a:pPr>
            <a:r>
              <a:rPr lang="en-US" sz="15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1.73</a:t>
            </a:r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in Year 3. Break-even occurs at 1,896 covers per month — reached in month five of operations.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341507" y="3844826"/>
            <a:ext cx="5122337" cy="1339056"/>
          </a:xfrm>
          <a:prstGeom prst="roundRect">
            <a:avLst>
              <a:gd name="adj" fmla="val 6154"/>
            </a:avLst>
          </a:prstGeom>
          <a:solidFill>
            <a:srgbClr val="542C49"/>
          </a:solidFill>
          <a:ln/>
        </p:spPr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658" y="4115197"/>
            <a:ext cx="245163" cy="196155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6978972" y="4058940"/>
            <a:ext cx="4288722" cy="9108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lease personal guarantee creates direct recourse to the owners' personal assets in the event of early termination or prolonged underperformance.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842963"/>
            <a:ext cx="10723294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Market Analysis</a:t>
            </a:r>
            <a:endParaRPr lang="en-US" sz="1550" dirty="0"/>
          </a:p>
        </p:txBody>
      </p:sp>
      <p:sp>
        <p:nvSpPr>
          <p:cNvPr id="3" name="Text 1"/>
          <p:cNvSpPr/>
          <p:nvPr/>
        </p:nvSpPr>
        <p:spPr>
          <a:xfrm>
            <a:off x="734200" y="1151235"/>
            <a:ext cx="10723294" cy="495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The </a:t>
            </a:r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Market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734200" y="2010172"/>
            <a:ext cx="5144165" cy="27745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spcAft>
                <a:spcPts val="1050"/>
              </a:spcAft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Cedar &amp; Vine proposes a 46-seat neighbourhood bistro on Haywood Road in West Asheville. The catchment includes approximately </a:t>
            </a:r>
            <a:pPr algn="l" indent="0" marL="0">
              <a:lnSpc>
                <a:spcPct val="123000"/>
              </a:lnSpc>
              <a:spcAft>
                <a:spcPts val="1050"/>
              </a:spcAft>
              <a:buNone/>
            </a:pPr>
            <a:r>
              <a:rPr lang="en-US" sz="1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11,800 residents</a:t>
            </a:r>
            <a:pPr algn="l" indent="0" marL="0">
              <a:lnSpc>
                <a:spcPct val="123000"/>
              </a:lnSpc>
              <a:spcAft>
                <a:spcPts val="1050"/>
              </a:spcAft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within a ten-minute walk, with median household income above the county average and four blocks of established evening activity drawing from across the river.</a:t>
            </a:r>
            <a:endParaRPr lang="en-US" sz="1400" dirty="0"/>
          </a:p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Demand evidence is limited to operator-conducted supper clubs run for fourteen months in a shared kitchen two blocks away. The most recent nine events sold out at 40 covers each within 48 hours of release at a $52 fixed price, drawn from a 2,100-name mailing list built without paid promotion.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34200" y="4955183"/>
            <a:ext cx="5144165" cy="889397"/>
          </a:xfrm>
          <a:prstGeom prst="roundRect">
            <a:avLst>
              <a:gd name="adj" fmla="val 8421"/>
            </a:avLst>
          </a:prstGeom>
          <a:solidFill>
            <a:srgbClr val="542C49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2492" y="5179318"/>
            <a:ext cx="222840" cy="1782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13623" y="5136059"/>
            <a:ext cx="4386450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No independent third-party market study or broader demographic projection has been supplied.</a:t>
            </a:r>
            <a:endParaRPr lang="en-US" sz="14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9679" y="2044303"/>
            <a:ext cx="2496281" cy="158184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624968" y="2247999"/>
            <a:ext cx="1987302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Catchment Population</a:t>
            </a:r>
            <a:endParaRPr lang="en-US" sz="1550" dirty="0"/>
          </a:p>
        </p:txBody>
      </p:sp>
      <p:sp>
        <p:nvSpPr>
          <p:cNvPr id="10" name="Text 6"/>
          <p:cNvSpPr/>
          <p:nvPr/>
        </p:nvSpPr>
        <p:spPr>
          <a:xfrm>
            <a:off x="6624968" y="2894806"/>
            <a:ext cx="1987302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~11,800 residents within a 10-minute walk</a:t>
            </a:r>
            <a:endParaRPr lang="en-US" sz="14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67464" y="2044303"/>
            <a:ext cx="2496381" cy="158184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272752" y="2247999"/>
            <a:ext cx="1987401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Daily Traffic</a:t>
            </a:r>
            <a:endParaRPr lang="en-US" sz="1550" dirty="0"/>
          </a:p>
        </p:txBody>
      </p:sp>
      <p:sp>
        <p:nvSpPr>
          <p:cNvPr id="13" name="Text 8"/>
          <p:cNvSpPr/>
          <p:nvPr/>
        </p:nvSpPr>
        <p:spPr>
          <a:xfrm>
            <a:off x="9272752" y="2647156"/>
            <a:ext cx="1987401" cy="527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11,400 vehicles/day (NCDOT)</a:t>
            </a:r>
            <a:endParaRPr lang="en-US" sz="14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19679" y="3777655"/>
            <a:ext cx="2496281" cy="1598017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624968" y="3981351"/>
            <a:ext cx="1987302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Parking</a:t>
            </a:r>
            <a:endParaRPr lang="en-US" sz="1550" dirty="0"/>
          </a:p>
        </p:txBody>
      </p:sp>
      <p:sp>
        <p:nvSpPr>
          <p:cNvPr id="16" name="Text 10"/>
          <p:cNvSpPr/>
          <p:nvPr/>
        </p:nvSpPr>
        <p:spPr>
          <a:xfrm>
            <a:off x="6624968" y="4380508"/>
            <a:ext cx="1987302" cy="7914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38 metered spaces + 60-space public lot immediately behind site</a:t>
            </a:r>
            <a:endParaRPr lang="en-US" sz="140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67464" y="3777655"/>
            <a:ext cx="2496381" cy="1598017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9272752" y="3981351"/>
            <a:ext cx="1987401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Seasonality</a:t>
            </a:r>
            <a:endParaRPr lang="en-US" sz="1550" dirty="0"/>
          </a:p>
        </p:txBody>
      </p:sp>
      <p:sp>
        <p:nvSpPr>
          <p:cNvPr id="19" name="Text 12"/>
          <p:cNvSpPr/>
          <p:nvPr/>
        </p:nvSpPr>
        <p:spPr>
          <a:xfrm>
            <a:off x="9272752" y="4380508"/>
            <a:ext cx="1987401" cy="7914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4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Summer-peak; trough months at 74% of peak volume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640159"/>
            <a:ext cx="10723294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Market Analysis — Continued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734200" y="970359"/>
            <a:ext cx="10723294" cy="524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Competitive </a:t>
            </a:r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Landscape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734200" y="1749723"/>
            <a:ext cx="10723294" cy="3703042"/>
          </a:xfrm>
          <a:prstGeom prst="roundRect">
            <a:avLst>
              <a:gd name="adj" fmla="val 2142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4200" y="2262684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734200" y="3059410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34200" y="3856137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34200" y="4652863"/>
            <a:ext cx="10723294" cy="11802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929557" y="1864320"/>
            <a:ext cx="3445086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Competitor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4142676" y="1864320"/>
            <a:ext cx="1838477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Avg. Check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749186" y="1864320"/>
            <a:ext cx="6122735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Note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929557" y="2374106"/>
            <a:ext cx="3445086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Golden Fleece, 3 blocks east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4142676" y="2374106"/>
            <a:ext cx="1838477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$41.00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5749186" y="2374106"/>
            <a:ext cx="5513150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Well reviewed, 32 seats, no reservations — routinely a 50-minute weekend wait. Overflow is the opportunity.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929557" y="3170833"/>
            <a:ext cx="3445086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Admiral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4142676" y="3170833"/>
            <a:ext cx="1838477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$46.00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5749186" y="3170833"/>
            <a:ext cx="5513150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 destination drawing city-wide; different occasion, different price point.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929557" y="3967559"/>
            <a:ext cx="3445086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Two taquerias on the same block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4142676" y="3967559"/>
            <a:ext cx="1838477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$17.00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5749186" y="3967559"/>
            <a:ext cx="5513150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Sets the casual floor. Not competing for a booked dinner, but caps pricing on slow weeknights.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929557" y="4764286"/>
            <a:ext cx="3445086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Cedar &amp; Vine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4142676" y="4764286"/>
            <a:ext cx="1838477" cy="286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$37.00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5749186" y="4764286"/>
            <a:ext cx="5513150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Our position — reservations and full dinner past 9 p.m. on weeknights.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734200" y="5643860"/>
            <a:ext cx="10723294" cy="573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4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Differentiation rests on advance reservations on a street where the two best-reviewed rooms do not accept them, and the only full dinner service past 9 p.m. on weeknights.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1028799"/>
            <a:ext cx="10723294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Competition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734200" y="1294408"/>
            <a:ext cx="10723294" cy="437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Price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Positioning</a:t>
            </a:r>
            <a:endParaRPr lang="en-US" sz="27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4200" y="2041227"/>
            <a:ext cx="3877273" cy="279271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94082" y="2026444"/>
            <a:ext cx="5169763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Why a Customer Switches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294082" y="2362895"/>
            <a:ext cx="516976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At $37 Cedar &amp; Vine sits $4 below the nearest comparable full-service room and well above the $17 casual floor.</a:t>
            </a:r>
            <a:endParaRPr lang="en-US" sz="12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5151" y="5080397"/>
            <a:ext cx="5306979" cy="76785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29557" y="5099447"/>
            <a:ext cx="5092573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Reservations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929557" y="5388670"/>
            <a:ext cx="509257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only room on the block accepting advance bookings — directly addressing documented 50-minute waits at Golden Fleece.</a:t>
            </a:r>
            <a:endParaRPr lang="en-US" sz="12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50516" y="5080397"/>
            <a:ext cx="5306979" cy="76785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364922" y="5099447"/>
            <a:ext cx="5092573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Late Weeknight Service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6364922" y="5388670"/>
            <a:ext cx="5092573" cy="440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only kitchen serving full dinner past 9 p.m. on weeknights — an unmet need on the block.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4200" y="662781"/>
            <a:ext cx="10723294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Competition — Continued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734200" y="1038027"/>
            <a:ext cx="10723294" cy="582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Demand &amp; </a:t>
            </a:r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C9A96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Capacity</a:t>
            </a:r>
            <a:endParaRPr lang="en-US" sz="3650" dirty="0"/>
          </a:p>
        </p:txBody>
      </p:sp>
      <p:sp>
        <p:nvSpPr>
          <p:cNvPr id="4" name="Text 2"/>
          <p:cNvSpPr/>
          <p:nvPr/>
        </p:nvSpPr>
        <p:spPr>
          <a:xfrm>
            <a:off x="734200" y="2124174"/>
            <a:ext cx="5105768" cy="38821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450"/>
              </a:spcAft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operator's prior 14-month supper club, conducted two blocks away at a $52 fixed price, recorded nine consecutive sell-outs at 40 covers from a 2,100-name list. That evidence pertains to demand rather than competitive response.</a:t>
            </a:r>
            <a:endParaRPr lang="en-US" sz="16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Steady-state capacity is calculated at </a:t>
            </a:r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3,450 covers per month</a:t>
            </a:r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. The model assumes 75% utilisation and a 46% repeat rate once open. Labour and food cost together are projected at </a:t>
            </a:r>
            <a:pPr algn="l" indent="0" marL="0">
              <a:lnSpc>
                <a:spcPct val="133000"/>
              </a:lnSpc>
              <a:buNone/>
            </a:pPr>
            <a:r>
              <a:rPr lang="en-US" sz="165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58%</a:t>
            </a:r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of revenue — a combined ratio that must be maintained against price pressure from lower-cost taquerias or cover loss to higher-priced rooms during slower months.</a:t>
            </a:r>
            <a:endParaRPr lang="en-US" sz="1650" dirty="0"/>
          </a:p>
        </p:txBody>
      </p:sp>
      <p:sp>
        <p:nvSpPr>
          <p:cNvPr id="5" name="Shape 3"/>
          <p:cNvSpPr/>
          <p:nvPr/>
        </p:nvSpPr>
        <p:spPr>
          <a:xfrm>
            <a:off x="6358076" y="2171303"/>
            <a:ext cx="2447963" cy="2244725"/>
          </a:xfrm>
          <a:prstGeom prst="roundRect">
            <a:avLst>
              <a:gd name="adj" fmla="val 3925"/>
            </a:avLst>
          </a:prstGeom>
          <a:solidFill>
            <a:srgbClr val="542C49"/>
          </a:solidFill>
          <a:ln w="12700">
            <a:solidFill>
              <a:srgbClr val="6D45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80519" y="2393752"/>
            <a:ext cx="2003077" cy="582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Repeat Rate Assumption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580519" y="3186311"/>
            <a:ext cx="2003077" cy="671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46% — based on supper-club experience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9015782" y="2171303"/>
            <a:ext cx="2448062" cy="2244725"/>
          </a:xfrm>
          <a:prstGeom prst="roundRect">
            <a:avLst>
              <a:gd name="adj" fmla="val 3925"/>
            </a:avLst>
          </a:prstGeom>
          <a:solidFill>
            <a:srgbClr val="542C49"/>
          </a:solidFill>
          <a:ln w="12700">
            <a:solidFill>
              <a:srgbClr val="6D456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238225" y="2393752"/>
            <a:ext cx="2003176" cy="582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Utilisation at Steady State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238225" y="3186311"/>
            <a:ext cx="2003176" cy="10072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75% of 3,450-cover ceiling = 2,600 covers/month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6358076" y="4625777"/>
            <a:ext cx="5105768" cy="1281807"/>
          </a:xfrm>
          <a:prstGeom prst="roundRect">
            <a:avLst>
              <a:gd name="adj" fmla="val 6874"/>
            </a:avLst>
          </a:prstGeom>
          <a:solidFill>
            <a:srgbClr val="542C49"/>
          </a:solidFill>
          <a:ln w="12700">
            <a:solidFill>
              <a:srgbClr val="6D45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0519" y="4848225"/>
            <a:ext cx="4660883" cy="291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Combined Food &amp; Labour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580519" y="5349379"/>
            <a:ext cx="4660883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58% of revenue at steady state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2026-08-19T02:33:08Z</dcterms:created>
  <dcterms:modified xsi:type="dcterms:W3CDTF">2026-08-19T02:33:08Z</dcterms:modified>
</cp:coreProperties>
</file>