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notesMasterIdLst>
    <p:notesMasterId r:id="rId33"/>
  </p:notesMasterIdLst>
  <p:sldSz cx="12191695" cy="6858000"/>
  <p:notesSz cx="6858000" cy="12191695"/>
  <p:embeddedFontLst>
    <p:embeddedFont>
      <p:font typeface="Mukta"/>
      <p:regular r:id="rId201314"/>
    </p:embeddedFont>
    <p:embeddedFont>
      <p:font typeface="Mukta Medium"/>
      <p:regular r:id="rId201315"/>
    </p:embeddedFont>
    <p:embeddedFont>
      <p:font typeface="Mukta Light"/>
      <p:regular r:id="rId201316"/>
    </p:embeddedFont>
    <p:embeddedFont>
      <p:font typeface="Mukta Bold"/>
      <p:regular r:id="rId201317"/>
    </p:embeddedFont>
    <p:embeddedFont>
      <p:font typeface="Prompt Bold"/>
      <p:regular r:id="rId201318"/>
    </p:embeddedFont>
    <p:embeddedFont>
      <p:font typeface="Prompt Light"/>
      <p:regular r:id="rId201319"/>
    </p:embeddedFont>
    <p:embeddedFont>
      <p:font typeface="Prompt"/>
      <p:regular r:id="rId201320"/>
    </p:embeddedFont>
    <p:embeddedFont>
      <p:font typeface="Prompt Medium"/>
      <p:regular r:id="rId20132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notesMaster" Target="notesMasters/notesMaster1.xml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37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jpe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svg"/><Relationship Id="rId3" Type="http://schemas.openxmlformats.org/officeDocument/2006/relationships/image" Target="../media/image-10-3.png"/><Relationship Id="rId4" Type="http://schemas.openxmlformats.org/officeDocument/2006/relationships/image" Target="../media/image-10-4.svg"/><Relationship Id="rId5" Type="http://schemas.openxmlformats.org/officeDocument/2006/relationships/image" Target="../media/image-10-3.png"/><Relationship Id="rId6" Type="http://schemas.openxmlformats.org/officeDocument/2006/relationships/image" Target="../media/image-10-4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png"/><Relationship Id="rId2" Type="http://schemas.openxmlformats.org/officeDocument/2006/relationships/image" Target="../media/image-28-2.svg"/><Relationship Id="rId3" Type="http://schemas.openxmlformats.org/officeDocument/2006/relationships/image" Target="../media/image-28-1.png"/><Relationship Id="rId4" Type="http://schemas.openxmlformats.org/officeDocument/2006/relationships/image" Target="../media/image-28-2.svg"/><Relationship Id="rId5" Type="http://schemas.openxmlformats.org/officeDocument/2006/relationships/image" Target="../media/image-28-5.png"/><Relationship Id="rId6" Type="http://schemas.openxmlformats.org/officeDocument/2006/relationships/image" Target="../media/image-28-6.svg"/><Relationship Id="rId7" Type="http://schemas.openxmlformats.org/officeDocument/2006/relationships/image" Target="../media/image-28-5.png"/><Relationship Id="rId8" Type="http://schemas.openxmlformats.org/officeDocument/2006/relationships/image" Target="../media/image-28-6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png"/><Relationship Id="rId2" Type="http://schemas.openxmlformats.org/officeDocument/2006/relationships/image" Target="../media/image-29-2.svg"/><Relationship Id="rId3" Type="http://schemas.openxmlformats.org/officeDocument/2006/relationships/image" Target="../media/image-29-1.png"/><Relationship Id="rId4" Type="http://schemas.openxmlformats.org/officeDocument/2006/relationships/image" Target="../media/image-29-2.svg"/><Relationship Id="rId5" Type="http://schemas.openxmlformats.org/officeDocument/2006/relationships/image" Target="../media/image-29-1.png"/><Relationship Id="rId6" Type="http://schemas.openxmlformats.org/officeDocument/2006/relationships/image" Target="../media/image-29-2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svg"/><Relationship Id="rId3" Type="http://schemas.openxmlformats.org/officeDocument/2006/relationships/image" Target="../media/image-5-3.png"/><Relationship Id="rId4" Type="http://schemas.openxmlformats.org/officeDocument/2006/relationships/image" Target="../media/image-5-4.svg"/><Relationship Id="rId5" Type="http://schemas.openxmlformats.org/officeDocument/2006/relationships/image" Target="../media/image-5-1.png"/><Relationship Id="rId6" Type="http://schemas.openxmlformats.org/officeDocument/2006/relationships/image" Target="../media/image-5-2.svg"/><Relationship Id="rId7" Type="http://schemas.openxmlformats.org/officeDocument/2006/relationships/image" Target="../media/image-5-3.png"/><Relationship Id="rId8" Type="http://schemas.openxmlformats.org/officeDocument/2006/relationships/image" Target="../media/image-5-4.svg"/><Relationship Id="rId9" Type="http://schemas.openxmlformats.org/officeDocument/2006/relationships/image" Target="../media/image-5-3.png"/><Relationship Id="rId10" Type="http://schemas.openxmlformats.org/officeDocument/2006/relationships/image" Target="../media/image-5-4.svg"/><Relationship Id="rId11" Type="http://schemas.openxmlformats.org/officeDocument/2006/relationships/image" Target="../media/image-5-1.png"/><Relationship Id="rId12" Type="http://schemas.openxmlformats.org/officeDocument/2006/relationships/image" Target="../media/image-5-2.svg"/><Relationship Id="rId13" Type="http://schemas.openxmlformats.org/officeDocument/2006/relationships/slideLayout" Target="../slideLayouts/slideLayout2.xml"/><Relationship Id="rId1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4200" y="612378"/>
            <a:ext cx="10723294" cy="2914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A0A0B8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Harbor Lane Coffee · Business Plan &amp; Funding Request · SBA 7(a)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734200" y="1218406"/>
            <a:ext cx="10723294" cy="17483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100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Harbor Lane</a:t>
            </a:r>
            <a:endParaRPr lang="en-US" sz="11000" dirty="0"/>
          </a:p>
        </p:txBody>
      </p:sp>
      <p:sp>
        <p:nvSpPr>
          <p:cNvPr id="4" name="Text 2"/>
          <p:cNvSpPr/>
          <p:nvPr/>
        </p:nvSpPr>
        <p:spPr>
          <a:xfrm>
            <a:off x="734200" y="3281362"/>
            <a:ext cx="10723294" cy="8042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505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Coffee</a:t>
            </a:r>
            <a:endParaRPr lang="en-US" sz="5050" dirty="0"/>
          </a:p>
        </p:txBody>
      </p:sp>
      <p:sp>
        <p:nvSpPr>
          <p:cNvPr id="5" name="Text 3"/>
          <p:cNvSpPr/>
          <p:nvPr/>
        </p:nvSpPr>
        <p:spPr>
          <a:xfrm>
            <a:off x="734200" y="4400252"/>
            <a:ext cx="10723294" cy="9074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33000"/>
              </a:lnSpc>
              <a:spcAft>
                <a:spcPts val="1850"/>
              </a:spcAft>
              <a:buNone/>
            </a:pPr>
            <a:r>
              <a:rPr lang="en-US" sz="1650" dirty="0">
                <a:solidFill>
                  <a:srgbClr val="A0A0B8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Business Plan and Funding Request · Inner South-East Portland, Oregon</a:t>
            </a:r>
            <a:endParaRPr lang="en-US" sz="1650" dirty="0"/>
          </a:p>
          <a:p>
            <a:pPr algn="ctr" indent="0" marL="0">
              <a:lnSpc>
                <a:spcPct val="133000"/>
              </a:lnSpc>
              <a:buNone/>
            </a:pPr>
            <a:r>
              <a:rPr lang="en-US" sz="1650" dirty="0">
                <a:solidFill>
                  <a:srgbClr val="A0A0B8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SBA 7(a) / Microloan · Prepared for Bank Underwriter under SBA Standard Operating Procedure</a:t>
            </a:r>
            <a:endParaRPr lang="en-US" sz="1650" dirty="0"/>
          </a:p>
        </p:txBody>
      </p:sp>
      <p:sp>
        <p:nvSpPr>
          <p:cNvPr id="6" name="Shape 4"/>
          <p:cNvSpPr/>
          <p:nvPr/>
        </p:nvSpPr>
        <p:spPr>
          <a:xfrm>
            <a:off x="734200" y="5596037"/>
            <a:ext cx="10723294" cy="25400"/>
          </a:xfrm>
          <a:prstGeom prst="roundRect">
            <a:avLst>
              <a:gd name="adj" fmla="val 49999"/>
            </a:avLst>
          </a:prstGeom>
          <a:solidFill>
            <a:srgbClr val="DAD8E9">
              <a:alpha val="50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429408" y="5909766"/>
            <a:ext cx="11332879" cy="3357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650" dirty="0">
                <a:solidFill>
                  <a:srgbClr val="A0A0B8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Source: Harbor Lane Coffee LLC · Slide 1/31 · Confidential</a:t>
            </a:r>
            <a:endParaRPr lang="en-US" sz="16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625277"/>
            <a:ext cx="1994148" cy="270966"/>
          </a:xfrm>
          <a:prstGeom prst="roundRect">
            <a:avLst>
              <a:gd name="adj" fmla="val 22113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41156" y="678755"/>
            <a:ext cx="2389822" cy="1640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10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THE BUSINESS → OPERATIONS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734200" y="956866"/>
            <a:ext cx="10723294" cy="495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10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How It Runs</a:t>
            </a:r>
            <a:endParaRPr lang="en-US" sz="31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4200" y="1849934"/>
            <a:ext cx="5144165" cy="133419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39489" y="2053630"/>
            <a:ext cx="4635186" cy="2476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Lease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1039489" y="2452787"/>
            <a:ext cx="4635186" cy="5276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$4,100/month base rent · 3% annual escalation · personal guarantees from both owners</a:t>
            </a:r>
            <a:endParaRPr lang="en-US" sz="14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4200" y="3335635"/>
            <a:ext cx="5144165" cy="107037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039489" y="3539331"/>
            <a:ext cx="4635186" cy="2476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Operating schedule</a:t>
            </a:r>
            <a:endParaRPr lang="en-US" sz="1550" dirty="0"/>
          </a:p>
        </p:txBody>
      </p:sp>
      <p:sp>
        <p:nvSpPr>
          <p:cNvPr id="10" name="Text 6"/>
          <p:cNvSpPr/>
          <p:nvPr/>
        </p:nvSpPr>
        <p:spPr>
          <a:xfrm>
            <a:off x="1039489" y="3938488"/>
            <a:ext cx="4635186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26 days per month · 10 hours daily</a:t>
            </a:r>
            <a:endParaRPr lang="en-US" sz="140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34200" y="4557514"/>
            <a:ext cx="5144165" cy="1070372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039489" y="4761210"/>
            <a:ext cx="4635186" cy="2476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Staffing model</a:t>
            </a:r>
            <a:endParaRPr lang="en-US" sz="1550" dirty="0"/>
          </a:p>
        </p:txBody>
      </p:sp>
      <p:sp>
        <p:nvSpPr>
          <p:cNvPr id="13" name="Text 8"/>
          <p:cNvSpPr/>
          <p:nvPr/>
        </p:nvSpPr>
        <p:spPr>
          <a:xfrm>
            <a:off x="1039489" y="5160367"/>
            <a:ext cx="4635186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Three baristas during morning rush · two thereafter</a:t>
            </a:r>
            <a:endParaRPr lang="en-US" sz="1400" dirty="0"/>
          </a:p>
        </p:txBody>
      </p:sp>
      <p:sp>
        <p:nvSpPr>
          <p:cNvPr id="14" name="Text 9"/>
          <p:cNvSpPr/>
          <p:nvPr/>
        </p:nvSpPr>
        <p:spPr>
          <a:xfrm>
            <a:off x="6319679" y="1830983"/>
            <a:ext cx="5144165" cy="9906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620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7,800</a:t>
            </a:r>
            <a:endParaRPr lang="en-US" sz="6200" dirty="0"/>
          </a:p>
        </p:txBody>
      </p:sp>
      <p:sp>
        <p:nvSpPr>
          <p:cNvPr id="15" name="Text 10"/>
          <p:cNvSpPr/>
          <p:nvPr/>
        </p:nvSpPr>
        <p:spPr>
          <a:xfrm>
            <a:off x="6014887" y="2973189"/>
            <a:ext cx="5753750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Capacity ceiling — transactions per month</a:t>
            </a:r>
            <a:endParaRPr lang="en-US" sz="1400" dirty="0"/>
          </a:p>
        </p:txBody>
      </p:sp>
      <p:sp>
        <p:nvSpPr>
          <p:cNvPr id="16" name="Shape 11"/>
          <p:cNvSpPr/>
          <p:nvPr/>
        </p:nvSpPr>
        <p:spPr>
          <a:xfrm>
            <a:off x="6319679" y="3452019"/>
            <a:ext cx="5144165" cy="25400"/>
          </a:xfrm>
          <a:prstGeom prst="roundRect">
            <a:avLst>
              <a:gd name="adj" fmla="val 49999"/>
            </a:avLst>
          </a:prstGeom>
          <a:solidFill>
            <a:srgbClr val="DAD8E9">
              <a:alpha val="50000"/>
            </a:srgbClr>
          </a:solidFill>
          <a:ln/>
        </p:spPr>
      </p:sp>
      <p:sp>
        <p:nvSpPr>
          <p:cNvPr id="17" name="Text 12"/>
          <p:cNvSpPr/>
          <p:nvPr/>
        </p:nvSpPr>
        <p:spPr>
          <a:xfrm>
            <a:off x="6014887" y="3692426"/>
            <a:ext cx="5753750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A0A0B8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Steady-state target: 6,200 units/month · 79.0% utilisation</a:t>
            </a:r>
            <a:endParaRPr lang="en-US" sz="1400" dirty="0"/>
          </a:p>
        </p:txBody>
      </p:sp>
      <p:sp>
        <p:nvSpPr>
          <p:cNvPr id="18" name="Text 13"/>
          <p:cNvSpPr/>
          <p:nvPr/>
        </p:nvSpPr>
        <p:spPr>
          <a:xfrm>
            <a:off x="734200" y="5968802"/>
            <a:ext cx="1133287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A0A0B8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Source: Harbor Lane Coffee LLC · Slide 10/31 · Confidential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1402159"/>
            <a:ext cx="964878" cy="318790"/>
          </a:xfrm>
          <a:prstGeom prst="roundRect">
            <a:avLst>
              <a:gd name="adj" fmla="val 22113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60007" y="1465064"/>
            <a:ext cx="1322850" cy="1929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30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SECTION II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734200" y="1804789"/>
            <a:ext cx="10723294" cy="11655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730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02</a:t>
            </a:r>
            <a:endParaRPr lang="en-US" sz="7300" dirty="0"/>
          </a:p>
        </p:txBody>
      </p:sp>
      <p:sp>
        <p:nvSpPr>
          <p:cNvPr id="5" name="Text 3"/>
          <p:cNvSpPr/>
          <p:nvPr/>
        </p:nvSpPr>
        <p:spPr>
          <a:xfrm>
            <a:off x="734200" y="3284934"/>
            <a:ext cx="10723294" cy="5827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The Financials</a:t>
            </a:r>
            <a:endParaRPr lang="en-US" sz="3650" dirty="0"/>
          </a:p>
        </p:txBody>
      </p:sp>
      <p:sp>
        <p:nvSpPr>
          <p:cNvPr id="6" name="Text 4"/>
          <p:cNvSpPr/>
          <p:nvPr/>
        </p:nvSpPr>
        <p:spPr>
          <a:xfrm>
            <a:off x="429408" y="4182269"/>
            <a:ext cx="11332879" cy="3357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650" dirty="0">
                <a:solidFill>
                  <a:srgbClr val="A0A0B8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Unit economics, revenue build, cost structure, and debt service coverage</a:t>
            </a:r>
            <a:endParaRPr lang="en-US" sz="1650" dirty="0"/>
          </a:p>
        </p:txBody>
      </p:sp>
      <p:sp>
        <p:nvSpPr>
          <p:cNvPr id="7" name="Shape 5"/>
          <p:cNvSpPr/>
          <p:nvPr/>
        </p:nvSpPr>
        <p:spPr>
          <a:xfrm>
            <a:off x="734200" y="4806355"/>
            <a:ext cx="10723294" cy="25400"/>
          </a:xfrm>
          <a:prstGeom prst="roundRect">
            <a:avLst>
              <a:gd name="adj" fmla="val 49999"/>
            </a:avLst>
          </a:prstGeom>
          <a:solidFill>
            <a:srgbClr val="DAD8E9">
              <a:alpha val="50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429408" y="5120084"/>
            <a:ext cx="11332879" cy="3357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650" dirty="0">
                <a:solidFill>
                  <a:srgbClr val="A0A0B8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Source: Harbor Lane Coffee LLC · Slide 11/31 · Confidential</a:t>
            </a:r>
            <a:endParaRPr lang="en-US" sz="16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1326852"/>
            <a:ext cx="1644510" cy="207268"/>
          </a:xfrm>
          <a:prstGeom prst="roundRect">
            <a:avLst>
              <a:gd name="adj" fmla="val 22107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15955" y="1367730"/>
            <a:ext cx="2090586" cy="125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85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FINANCIALS → UNIT ECONOMICS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734200" y="1569541"/>
            <a:ext cx="10723294" cy="3787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5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Unit Economics</a:t>
            </a:r>
            <a:endParaRPr lang="en-US" sz="2350" dirty="0"/>
          </a:p>
        </p:txBody>
      </p:sp>
      <p:sp>
        <p:nvSpPr>
          <p:cNvPr id="5" name="Text 3"/>
          <p:cNvSpPr/>
          <p:nvPr/>
        </p:nvSpPr>
        <p:spPr>
          <a:xfrm>
            <a:off x="734200" y="2081212"/>
            <a:ext cx="11332879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A0A0B8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One customer transaction — a drink, and about half the time a food item as well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734200" y="2460526"/>
            <a:ext cx="4089695" cy="1227534"/>
          </a:xfrm>
          <a:prstGeom prst="roundRect">
            <a:avLst>
              <a:gd name="adj" fmla="val 4666"/>
            </a:avLst>
          </a:prstGeom>
          <a:noFill/>
          <a:ln w="635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34200" y="2768997"/>
            <a:ext cx="4089695" cy="8523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734200" y="3074293"/>
            <a:ext cx="4089695" cy="8523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734200" y="3379589"/>
            <a:ext cx="4089695" cy="8523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876873" y="2526407"/>
            <a:ext cx="2375436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Price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2915371" y="2526407"/>
            <a:ext cx="2375436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$7.80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876873" y="2831703"/>
            <a:ext cx="2375436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Variable cost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2915371" y="2831703"/>
            <a:ext cx="2375436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$2.05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876873" y="3136999"/>
            <a:ext cx="2375436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Contribution margin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2915371" y="3136999"/>
            <a:ext cx="2375436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2ECC71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$5.75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876873" y="3442295"/>
            <a:ext cx="2375436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COGS as % of revenue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2915371" y="3442295"/>
            <a:ext cx="2375436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26.3%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734200" y="3787775"/>
            <a:ext cx="4699279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A0A0B8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COGS: Cost of Goods Sold</a:t>
            </a:r>
            <a:endParaRPr lang="en-US" sz="1050" dirty="0"/>
          </a:p>
        </p:txBody>
      </p:sp>
      <p:pic>
        <p:nvPicPr>
          <p:cNvPr id="1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62818" y="2460526"/>
            <a:ext cx="4095548" cy="2691209"/>
          </a:xfrm>
          <a:prstGeom prst="rect">
            <a:avLst/>
          </a:prstGeom>
        </p:spPr>
      </p:pic>
      <p:sp>
        <p:nvSpPr>
          <p:cNvPr id="20" name="Text 17"/>
          <p:cNvSpPr/>
          <p:nvPr/>
        </p:nvSpPr>
        <p:spPr>
          <a:xfrm>
            <a:off x="734200" y="5351165"/>
            <a:ext cx="11332879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A0A0B8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Source: Harbor Lane Coffee LLC · Slide 12/31 · Confidential</a:t>
            </a:r>
            <a:endParaRPr lang="en-US" sz="10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1229320"/>
            <a:ext cx="1681418" cy="223143"/>
          </a:xfrm>
          <a:prstGeom prst="roundRect">
            <a:avLst>
              <a:gd name="adj" fmla="val 22114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304" y="1273373"/>
            <a:ext cx="2114795" cy="1350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90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FINANCIALS → REVENUE BUILD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734200" y="1493540"/>
            <a:ext cx="10723294" cy="407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55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How Revenue Is Built</a:t>
            </a:r>
            <a:endParaRPr lang="en-US" sz="2550" dirty="0"/>
          </a:p>
        </p:txBody>
      </p:sp>
      <p:sp>
        <p:nvSpPr>
          <p:cNvPr id="5" name="Shape 3"/>
          <p:cNvSpPr/>
          <p:nvPr/>
        </p:nvSpPr>
        <p:spPr>
          <a:xfrm>
            <a:off x="734200" y="2171204"/>
            <a:ext cx="3520292" cy="1715889"/>
          </a:xfrm>
          <a:prstGeom prst="roundRect">
            <a:avLst>
              <a:gd name="adj" fmla="val 3595"/>
            </a:avLst>
          </a:prstGeom>
          <a:noFill/>
          <a:ln w="635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4200" y="2516287"/>
            <a:ext cx="3520292" cy="9179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734200" y="2858195"/>
            <a:ext cx="3520292" cy="9179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734200" y="3200102"/>
            <a:ext cx="3520292" cy="9179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734200" y="3542010"/>
            <a:ext cx="3520292" cy="9179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887490" y="2245519"/>
            <a:ext cx="2069651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Opening month volume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2641236" y="2245519"/>
            <a:ext cx="2069651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3,000 units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887490" y="2587427"/>
            <a:ext cx="2069651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Months to steady state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2641236" y="2587427"/>
            <a:ext cx="2069651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7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887490" y="2929334"/>
            <a:ext cx="2069651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Steady-state volume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2641236" y="2929334"/>
            <a:ext cx="2069651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6,200 units/month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887490" y="3271242"/>
            <a:ext cx="2069651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Steady-state revenue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2641236" y="3271242"/>
            <a:ext cx="2069651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$48,360/month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887490" y="3613150"/>
            <a:ext cx="2069651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Year-1 revenue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2641236" y="3613150"/>
            <a:ext cx="2069651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b="1" dirty="0">
                <a:solidFill>
                  <a:srgbClr val="C9A96E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$444,678</a:t>
            </a:r>
            <a:endParaRPr lang="en-US" sz="1150" dirty="0"/>
          </a:p>
        </p:txBody>
      </p:sp>
      <p:pic>
        <p:nvPicPr>
          <p:cNvPr id="2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19013" y="2171204"/>
            <a:ext cx="4791253" cy="3026668"/>
          </a:xfrm>
          <a:prstGeom prst="rect">
            <a:avLst/>
          </a:prstGeom>
        </p:spPr>
      </p:pic>
      <p:sp>
        <p:nvSpPr>
          <p:cNvPr id="21" name="Text 18"/>
          <p:cNvSpPr/>
          <p:nvPr/>
        </p:nvSpPr>
        <p:spPr>
          <a:xfrm>
            <a:off x="734200" y="5429052"/>
            <a:ext cx="11332879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A0A0B8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Source: Harbor Lane Coffee LLC · Slide 13/31 · Confidential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692051"/>
            <a:ext cx="2967360" cy="286742"/>
          </a:xfrm>
          <a:prstGeom prst="roundRect">
            <a:avLst>
              <a:gd name="adj" fmla="val 22126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47406" y="748605"/>
            <a:ext cx="3350533" cy="1736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15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FINANCIALS → MONTHLY P&amp;L · MONTHS 1–6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734200" y="1046758"/>
            <a:ext cx="10723294" cy="524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30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Year 1 — Months 1 to 6</a:t>
            </a:r>
            <a:endParaRPr lang="en-US" sz="3300" dirty="0"/>
          </a:p>
        </p:txBody>
      </p:sp>
      <p:sp>
        <p:nvSpPr>
          <p:cNvPr id="5" name="Shape 3"/>
          <p:cNvSpPr/>
          <p:nvPr/>
        </p:nvSpPr>
        <p:spPr>
          <a:xfrm>
            <a:off x="734200" y="1826121"/>
            <a:ext cx="10723294" cy="3574852"/>
          </a:xfrm>
          <a:prstGeom prst="roundRect">
            <a:avLst>
              <a:gd name="adj" fmla="val 2218"/>
            </a:avLst>
          </a:prstGeom>
          <a:noFill/>
          <a:ln w="635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4200" y="2339082"/>
            <a:ext cx="10723294" cy="11802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734200" y="2848868"/>
            <a:ext cx="10723294" cy="11802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734200" y="3358654"/>
            <a:ext cx="10723294" cy="11802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734200" y="3868440"/>
            <a:ext cx="10723294" cy="11802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734200" y="4378226"/>
            <a:ext cx="10723294" cy="11802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734200" y="4888012"/>
            <a:ext cx="10723294" cy="11802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929557" y="1940719"/>
            <a:ext cx="1762478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Month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2460067" y="1940719"/>
            <a:ext cx="1762478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Units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3990578" y="1940719"/>
            <a:ext cx="1762478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Revenue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5521088" y="1940719"/>
            <a:ext cx="1762478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COGS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7051598" y="1940719"/>
            <a:ext cx="1762478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Gross</a:t>
            </a:r>
            <a:endParaRPr lang="en-US" sz="1450" dirty="0"/>
          </a:p>
        </p:txBody>
      </p:sp>
      <p:sp>
        <p:nvSpPr>
          <p:cNvPr id="17" name="Text 15"/>
          <p:cNvSpPr/>
          <p:nvPr/>
        </p:nvSpPr>
        <p:spPr>
          <a:xfrm>
            <a:off x="8582108" y="1940719"/>
            <a:ext cx="1762478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EBITDA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10112618" y="1940719"/>
            <a:ext cx="1762478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Net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929557" y="2450505"/>
            <a:ext cx="1762478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2460067" y="2450505"/>
            <a:ext cx="1762478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3,000</a:t>
            </a:r>
            <a:endParaRPr lang="en-US" sz="1450" dirty="0"/>
          </a:p>
        </p:txBody>
      </p:sp>
      <p:sp>
        <p:nvSpPr>
          <p:cNvPr id="21" name="Text 19"/>
          <p:cNvSpPr/>
          <p:nvPr/>
        </p:nvSpPr>
        <p:spPr>
          <a:xfrm>
            <a:off x="3990578" y="2450505"/>
            <a:ext cx="1762478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$23,400</a:t>
            </a:r>
            <a:endParaRPr lang="en-US" sz="1450" dirty="0"/>
          </a:p>
        </p:txBody>
      </p:sp>
      <p:sp>
        <p:nvSpPr>
          <p:cNvPr id="22" name="Text 20"/>
          <p:cNvSpPr/>
          <p:nvPr/>
        </p:nvSpPr>
        <p:spPr>
          <a:xfrm>
            <a:off x="5521088" y="2450505"/>
            <a:ext cx="1762478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$6,150</a:t>
            </a:r>
            <a:endParaRPr lang="en-US" sz="1450" dirty="0"/>
          </a:p>
        </p:txBody>
      </p:sp>
      <p:sp>
        <p:nvSpPr>
          <p:cNvPr id="23" name="Text 21"/>
          <p:cNvSpPr/>
          <p:nvPr/>
        </p:nvSpPr>
        <p:spPr>
          <a:xfrm>
            <a:off x="7051598" y="2450505"/>
            <a:ext cx="1762478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$17,250</a:t>
            </a:r>
            <a:endParaRPr lang="en-US" sz="1450" dirty="0"/>
          </a:p>
        </p:txBody>
      </p:sp>
      <p:sp>
        <p:nvSpPr>
          <p:cNvPr id="24" name="Text 22"/>
          <p:cNvSpPr/>
          <p:nvPr/>
        </p:nvSpPr>
        <p:spPr>
          <a:xfrm>
            <a:off x="8582108" y="2450505"/>
            <a:ext cx="1762478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E74C3C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$-6,907</a:t>
            </a:r>
            <a:endParaRPr lang="en-US" sz="1450" dirty="0"/>
          </a:p>
        </p:txBody>
      </p:sp>
      <p:sp>
        <p:nvSpPr>
          <p:cNvPr id="25" name="Text 23"/>
          <p:cNvSpPr/>
          <p:nvPr/>
        </p:nvSpPr>
        <p:spPr>
          <a:xfrm>
            <a:off x="10112618" y="2450505"/>
            <a:ext cx="1762478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E74C3C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$-8,549</a:t>
            </a:r>
            <a:endParaRPr lang="en-US" sz="1450" dirty="0"/>
          </a:p>
        </p:txBody>
      </p:sp>
      <p:sp>
        <p:nvSpPr>
          <p:cNvPr id="26" name="Text 24"/>
          <p:cNvSpPr/>
          <p:nvPr/>
        </p:nvSpPr>
        <p:spPr>
          <a:xfrm>
            <a:off x="929557" y="2960291"/>
            <a:ext cx="1762478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2</a:t>
            </a:r>
            <a:endParaRPr lang="en-US" sz="1450" dirty="0"/>
          </a:p>
        </p:txBody>
      </p:sp>
      <p:sp>
        <p:nvSpPr>
          <p:cNvPr id="27" name="Text 25"/>
          <p:cNvSpPr/>
          <p:nvPr/>
        </p:nvSpPr>
        <p:spPr>
          <a:xfrm>
            <a:off x="2460067" y="2960291"/>
            <a:ext cx="1762478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3,491</a:t>
            </a:r>
            <a:endParaRPr lang="en-US" sz="1450" dirty="0"/>
          </a:p>
        </p:txBody>
      </p:sp>
      <p:sp>
        <p:nvSpPr>
          <p:cNvPr id="28" name="Text 26"/>
          <p:cNvSpPr/>
          <p:nvPr/>
        </p:nvSpPr>
        <p:spPr>
          <a:xfrm>
            <a:off x="3990578" y="2960291"/>
            <a:ext cx="1762478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$27,230</a:t>
            </a:r>
            <a:endParaRPr lang="en-US" sz="1450" dirty="0"/>
          </a:p>
        </p:txBody>
      </p:sp>
      <p:sp>
        <p:nvSpPr>
          <p:cNvPr id="29" name="Text 27"/>
          <p:cNvSpPr/>
          <p:nvPr/>
        </p:nvSpPr>
        <p:spPr>
          <a:xfrm>
            <a:off x="5521088" y="2960291"/>
            <a:ext cx="1762478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$7,157</a:t>
            </a:r>
            <a:endParaRPr lang="en-US" sz="1450" dirty="0"/>
          </a:p>
        </p:txBody>
      </p:sp>
      <p:sp>
        <p:nvSpPr>
          <p:cNvPr id="30" name="Text 28"/>
          <p:cNvSpPr/>
          <p:nvPr/>
        </p:nvSpPr>
        <p:spPr>
          <a:xfrm>
            <a:off x="7051598" y="2960291"/>
            <a:ext cx="1762478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$20,073</a:t>
            </a:r>
            <a:endParaRPr lang="en-US" sz="1450" dirty="0"/>
          </a:p>
        </p:txBody>
      </p:sp>
      <p:sp>
        <p:nvSpPr>
          <p:cNvPr id="31" name="Text 29"/>
          <p:cNvSpPr/>
          <p:nvPr/>
        </p:nvSpPr>
        <p:spPr>
          <a:xfrm>
            <a:off x="8582108" y="2960291"/>
            <a:ext cx="1762478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E74C3C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$-4,084</a:t>
            </a:r>
            <a:endParaRPr lang="en-US" sz="1450" dirty="0"/>
          </a:p>
        </p:txBody>
      </p:sp>
      <p:sp>
        <p:nvSpPr>
          <p:cNvPr id="32" name="Text 30"/>
          <p:cNvSpPr/>
          <p:nvPr/>
        </p:nvSpPr>
        <p:spPr>
          <a:xfrm>
            <a:off x="10112618" y="2960291"/>
            <a:ext cx="1762478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E74C3C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$-5,726</a:t>
            </a:r>
            <a:endParaRPr lang="en-US" sz="1450" dirty="0"/>
          </a:p>
        </p:txBody>
      </p:sp>
      <p:sp>
        <p:nvSpPr>
          <p:cNvPr id="33" name="Text 31"/>
          <p:cNvSpPr/>
          <p:nvPr/>
        </p:nvSpPr>
        <p:spPr>
          <a:xfrm>
            <a:off x="929557" y="3470077"/>
            <a:ext cx="1762478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3</a:t>
            </a:r>
            <a:endParaRPr lang="en-US" sz="1450" dirty="0"/>
          </a:p>
        </p:txBody>
      </p:sp>
      <p:sp>
        <p:nvSpPr>
          <p:cNvPr id="34" name="Text 32"/>
          <p:cNvSpPr/>
          <p:nvPr/>
        </p:nvSpPr>
        <p:spPr>
          <a:xfrm>
            <a:off x="2460067" y="3470077"/>
            <a:ext cx="1762478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3,884</a:t>
            </a:r>
            <a:endParaRPr lang="en-US" sz="1450" dirty="0"/>
          </a:p>
        </p:txBody>
      </p:sp>
      <p:sp>
        <p:nvSpPr>
          <p:cNvPr id="35" name="Text 33"/>
          <p:cNvSpPr/>
          <p:nvPr/>
        </p:nvSpPr>
        <p:spPr>
          <a:xfrm>
            <a:off x="3990578" y="3470077"/>
            <a:ext cx="1762478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$30,295</a:t>
            </a:r>
            <a:endParaRPr lang="en-US" sz="1450" dirty="0"/>
          </a:p>
        </p:txBody>
      </p:sp>
      <p:sp>
        <p:nvSpPr>
          <p:cNvPr id="36" name="Text 34"/>
          <p:cNvSpPr/>
          <p:nvPr/>
        </p:nvSpPr>
        <p:spPr>
          <a:xfrm>
            <a:off x="5521088" y="3470077"/>
            <a:ext cx="1762478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$7,962</a:t>
            </a:r>
            <a:endParaRPr lang="en-US" sz="1450" dirty="0"/>
          </a:p>
        </p:txBody>
      </p:sp>
      <p:sp>
        <p:nvSpPr>
          <p:cNvPr id="37" name="Text 35"/>
          <p:cNvSpPr/>
          <p:nvPr/>
        </p:nvSpPr>
        <p:spPr>
          <a:xfrm>
            <a:off x="7051598" y="3470077"/>
            <a:ext cx="1762478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$22,333</a:t>
            </a:r>
            <a:endParaRPr lang="en-US" sz="1450" dirty="0"/>
          </a:p>
        </p:txBody>
      </p:sp>
      <p:sp>
        <p:nvSpPr>
          <p:cNvPr id="38" name="Text 36"/>
          <p:cNvSpPr/>
          <p:nvPr/>
        </p:nvSpPr>
        <p:spPr>
          <a:xfrm>
            <a:off x="8582108" y="3470077"/>
            <a:ext cx="1762478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E74C3C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$-1,824</a:t>
            </a:r>
            <a:endParaRPr lang="en-US" sz="1450" dirty="0"/>
          </a:p>
        </p:txBody>
      </p:sp>
      <p:sp>
        <p:nvSpPr>
          <p:cNvPr id="39" name="Text 37"/>
          <p:cNvSpPr/>
          <p:nvPr/>
        </p:nvSpPr>
        <p:spPr>
          <a:xfrm>
            <a:off x="10112618" y="3470077"/>
            <a:ext cx="1762478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E74C3C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$-3,466</a:t>
            </a:r>
            <a:endParaRPr lang="en-US" sz="1450" dirty="0"/>
          </a:p>
        </p:txBody>
      </p:sp>
      <p:sp>
        <p:nvSpPr>
          <p:cNvPr id="40" name="Text 38"/>
          <p:cNvSpPr/>
          <p:nvPr/>
        </p:nvSpPr>
        <p:spPr>
          <a:xfrm>
            <a:off x="929557" y="3979863"/>
            <a:ext cx="1762478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4</a:t>
            </a:r>
            <a:endParaRPr lang="en-US" sz="1450" dirty="0"/>
          </a:p>
        </p:txBody>
      </p:sp>
      <p:sp>
        <p:nvSpPr>
          <p:cNvPr id="41" name="Text 39"/>
          <p:cNvSpPr/>
          <p:nvPr/>
        </p:nvSpPr>
        <p:spPr>
          <a:xfrm>
            <a:off x="2460067" y="3979863"/>
            <a:ext cx="1762478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4,186</a:t>
            </a:r>
            <a:endParaRPr lang="en-US" sz="1450" dirty="0"/>
          </a:p>
        </p:txBody>
      </p:sp>
      <p:sp>
        <p:nvSpPr>
          <p:cNvPr id="42" name="Text 40"/>
          <p:cNvSpPr/>
          <p:nvPr/>
        </p:nvSpPr>
        <p:spPr>
          <a:xfrm>
            <a:off x="3990578" y="3979863"/>
            <a:ext cx="1762478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$32,651</a:t>
            </a:r>
            <a:endParaRPr lang="en-US" sz="1450" dirty="0"/>
          </a:p>
        </p:txBody>
      </p:sp>
      <p:sp>
        <p:nvSpPr>
          <p:cNvPr id="43" name="Text 41"/>
          <p:cNvSpPr/>
          <p:nvPr/>
        </p:nvSpPr>
        <p:spPr>
          <a:xfrm>
            <a:off x="5521088" y="3979863"/>
            <a:ext cx="1762478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$8,581</a:t>
            </a:r>
            <a:endParaRPr lang="en-US" sz="1450" dirty="0"/>
          </a:p>
        </p:txBody>
      </p:sp>
      <p:sp>
        <p:nvSpPr>
          <p:cNvPr id="44" name="Text 42"/>
          <p:cNvSpPr/>
          <p:nvPr/>
        </p:nvSpPr>
        <p:spPr>
          <a:xfrm>
            <a:off x="7051598" y="3979863"/>
            <a:ext cx="1762478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$24,070</a:t>
            </a:r>
            <a:endParaRPr lang="en-US" sz="1450" dirty="0"/>
          </a:p>
        </p:txBody>
      </p:sp>
      <p:sp>
        <p:nvSpPr>
          <p:cNvPr id="45" name="Text 43"/>
          <p:cNvSpPr/>
          <p:nvPr/>
        </p:nvSpPr>
        <p:spPr>
          <a:xfrm>
            <a:off x="8582108" y="3979863"/>
            <a:ext cx="1762478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E74C3C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$-88</a:t>
            </a:r>
            <a:endParaRPr lang="en-US" sz="1450" dirty="0"/>
          </a:p>
        </p:txBody>
      </p:sp>
      <p:sp>
        <p:nvSpPr>
          <p:cNvPr id="46" name="Text 44"/>
          <p:cNvSpPr/>
          <p:nvPr/>
        </p:nvSpPr>
        <p:spPr>
          <a:xfrm>
            <a:off x="10112618" y="3979863"/>
            <a:ext cx="1762478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E74C3C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$-1,730</a:t>
            </a:r>
            <a:endParaRPr lang="en-US" sz="1450" dirty="0"/>
          </a:p>
        </p:txBody>
      </p:sp>
      <p:sp>
        <p:nvSpPr>
          <p:cNvPr id="47" name="Text 45"/>
          <p:cNvSpPr/>
          <p:nvPr/>
        </p:nvSpPr>
        <p:spPr>
          <a:xfrm>
            <a:off x="929557" y="4489648"/>
            <a:ext cx="1762478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5</a:t>
            </a:r>
            <a:endParaRPr lang="en-US" sz="1450" dirty="0"/>
          </a:p>
        </p:txBody>
      </p:sp>
      <p:sp>
        <p:nvSpPr>
          <p:cNvPr id="48" name="Text 46"/>
          <p:cNvSpPr/>
          <p:nvPr/>
        </p:nvSpPr>
        <p:spPr>
          <a:xfrm>
            <a:off x="2460067" y="4489648"/>
            <a:ext cx="1762478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4,440</a:t>
            </a:r>
            <a:endParaRPr lang="en-US" sz="1450" dirty="0"/>
          </a:p>
        </p:txBody>
      </p:sp>
      <p:sp>
        <p:nvSpPr>
          <p:cNvPr id="49" name="Text 47"/>
          <p:cNvSpPr/>
          <p:nvPr/>
        </p:nvSpPr>
        <p:spPr>
          <a:xfrm>
            <a:off x="3990578" y="4489648"/>
            <a:ext cx="1762478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$34,632</a:t>
            </a:r>
            <a:endParaRPr lang="en-US" sz="1450" dirty="0"/>
          </a:p>
        </p:txBody>
      </p:sp>
      <p:sp>
        <p:nvSpPr>
          <p:cNvPr id="50" name="Text 48"/>
          <p:cNvSpPr/>
          <p:nvPr/>
        </p:nvSpPr>
        <p:spPr>
          <a:xfrm>
            <a:off x="5521088" y="4489648"/>
            <a:ext cx="1762478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$9,102</a:t>
            </a:r>
            <a:endParaRPr lang="en-US" sz="1450" dirty="0"/>
          </a:p>
        </p:txBody>
      </p:sp>
      <p:sp>
        <p:nvSpPr>
          <p:cNvPr id="51" name="Text 49"/>
          <p:cNvSpPr/>
          <p:nvPr/>
        </p:nvSpPr>
        <p:spPr>
          <a:xfrm>
            <a:off x="7051598" y="4489648"/>
            <a:ext cx="1762478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$25,530</a:t>
            </a:r>
            <a:endParaRPr lang="en-US" sz="1450" dirty="0"/>
          </a:p>
        </p:txBody>
      </p:sp>
      <p:sp>
        <p:nvSpPr>
          <p:cNvPr id="52" name="Text 50"/>
          <p:cNvSpPr/>
          <p:nvPr/>
        </p:nvSpPr>
        <p:spPr>
          <a:xfrm>
            <a:off x="8582108" y="4489648"/>
            <a:ext cx="1762478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2ECC71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$1,373</a:t>
            </a:r>
            <a:endParaRPr lang="en-US" sz="1450" dirty="0"/>
          </a:p>
        </p:txBody>
      </p:sp>
      <p:sp>
        <p:nvSpPr>
          <p:cNvPr id="53" name="Text 51"/>
          <p:cNvSpPr/>
          <p:nvPr/>
        </p:nvSpPr>
        <p:spPr>
          <a:xfrm>
            <a:off x="10112618" y="4489648"/>
            <a:ext cx="1762478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E74C3C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$-269</a:t>
            </a:r>
            <a:endParaRPr lang="en-US" sz="1450" dirty="0"/>
          </a:p>
        </p:txBody>
      </p:sp>
      <p:sp>
        <p:nvSpPr>
          <p:cNvPr id="54" name="Text 52"/>
          <p:cNvSpPr/>
          <p:nvPr/>
        </p:nvSpPr>
        <p:spPr>
          <a:xfrm>
            <a:off x="929557" y="4999434"/>
            <a:ext cx="1762478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6</a:t>
            </a:r>
            <a:endParaRPr lang="en-US" sz="1450" dirty="0"/>
          </a:p>
        </p:txBody>
      </p:sp>
      <p:sp>
        <p:nvSpPr>
          <p:cNvPr id="55" name="Text 53"/>
          <p:cNvSpPr/>
          <p:nvPr/>
        </p:nvSpPr>
        <p:spPr>
          <a:xfrm>
            <a:off x="2460067" y="4999434"/>
            <a:ext cx="1762478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4,715</a:t>
            </a:r>
            <a:endParaRPr lang="en-US" sz="1450" dirty="0"/>
          </a:p>
        </p:txBody>
      </p:sp>
      <p:sp>
        <p:nvSpPr>
          <p:cNvPr id="56" name="Text 54"/>
          <p:cNvSpPr/>
          <p:nvPr/>
        </p:nvSpPr>
        <p:spPr>
          <a:xfrm>
            <a:off x="3990578" y="4999434"/>
            <a:ext cx="1762478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$36,777</a:t>
            </a:r>
            <a:endParaRPr lang="en-US" sz="1450" dirty="0"/>
          </a:p>
        </p:txBody>
      </p:sp>
      <p:sp>
        <p:nvSpPr>
          <p:cNvPr id="57" name="Text 55"/>
          <p:cNvSpPr/>
          <p:nvPr/>
        </p:nvSpPr>
        <p:spPr>
          <a:xfrm>
            <a:off x="5521088" y="4999434"/>
            <a:ext cx="1762478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$9,666</a:t>
            </a:r>
            <a:endParaRPr lang="en-US" sz="1450" dirty="0"/>
          </a:p>
        </p:txBody>
      </p:sp>
      <p:sp>
        <p:nvSpPr>
          <p:cNvPr id="58" name="Text 56"/>
          <p:cNvSpPr/>
          <p:nvPr/>
        </p:nvSpPr>
        <p:spPr>
          <a:xfrm>
            <a:off x="7051598" y="4999434"/>
            <a:ext cx="1762478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$27,111</a:t>
            </a:r>
            <a:endParaRPr lang="en-US" sz="1450" dirty="0"/>
          </a:p>
        </p:txBody>
      </p:sp>
      <p:sp>
        <p:nvSpPr>
          <p:cNvPr id="59" name="Text 57"/>
          <p:cNvSpPr/>
          <p:nvPr/>
        </p:nvSpPr>
        <p:spPr>
          <a:xfrm>
            <a:off x="8582108" y="4999434"/>
            <a:ext cx="1762478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2ECC71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$2,954</a:t>
            </a:r>
            <a:endParaRPr lang="en-US" sz="1450" dirty="0"/>
          </a:p>
        </p:txBody>
      </p:sp>
      <p:sp>
        <p:nvSpPr>
          <p:cNvPr id="60" name="Text 58"/>
          <p:cNvSpPr/>
          <p:nvPr/>
        </p:nvSpPr>
        <p:spPr>
          <a:xfrm>
            <a:off x="10112618" y="4999434"/>
            <a:ext cx="1762478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2ECC71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$1,312</a:t>
            </a:r>
            <a:endParaRPr lang="en-US" sz="1450" dirty="0"/>
          </a:p>
        </p:txBody>
      </p:sp>
      <p:sp>
        <p:nvSpPr>
          <p:cNvPr id="61" name="Text 59"/>
          <p:cNvSpPr/>
          <p:nvPr/>
        </p:nvSpPr>
        <p:spPr>
          <a:xfrm>
            <a:off x="734200" y="5592068"/>
            <a:ext cx="10723294" cy="5738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A0A0B8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COGS: Cost of Goods Sold · EBITDA: Earnings Before Interest, Taxes, Depreciation &amp; Amortisation · Source: Harbor Lane Coffee LLC · Slide 14/31 · Confidential</a:t>
            </a:r>
            <a:endParaRPr lang="en-US" sz="14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691059"/>
            <a:ext cx="2862687" cy="270966"/>
          </a:xfrm>
          <a:prstGeom prst="roundRect">
            <a:avLst>
              <a:gd name="adj" fmla="val 22113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41156" y="744538"/>
            <a:ext cx="3258361" cy="1640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10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FINANCIALS → MONTHLY P&amp;L · MONTHS 7–12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734200" y="1022648"/>
            <a:ext cx="10723294" cy="495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10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Year 1 — Months 7 to 12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734200" y="1745258"/>
            <a:ext cx="10723294" cy="3723481"/>
          </a:xfrm>
          <a:prstGeom prst="roundRect">
            <a:avLst>
              <a:gd name="adj" fmla="val 2012"/>
            </a:avLst>
          </a:prstGeom>
          <a:noFill/>
          <a:ln w="635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4200" y="2213074"/>
            <a:ext cx="10723294" cy="11146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734200" y="2677716"/>
            <a:ext cx="10723294" cy="11146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734200" y="3142357"/>
            <a:ext cx="10723294" cy="11146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734200" y="3606998"/>
            <a:ext cx="10723294" cy="11146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734200" y="4071640"/>
            <a:ext cx="10723294" cy="11146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734200" y="4536281"/>
            <a:ext cx="10723294" cy="11146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734200" y="5000923"/>
            <a:ext cx="10723294" cy="11146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919040" y="1848842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Month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2449550" y="1848842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Units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3980061" y="1848842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Revenue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510571" y="1848842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COGS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7041081" y="1848842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Gross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8571591" y="1848842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EBITDA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0102101" y="1848842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Net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919040" y="2313484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7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2449550" y="2313484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5,084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3980061" y="2313484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$39,655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5510571" y="2313484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$10,422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7041081" y="2313484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$29,233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8571591" y="2313484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2ECC71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$5,076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10102101" y="2313484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2ECC71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$3,434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919040" y="2778125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8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2449550" y="2778125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5,159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3980061" y="2778125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$40,240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5510571" y="2778125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$10,576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7041081" y="2778125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$29,664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8571591" y="2778125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2ECC71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$5,507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10102101" y="2778125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2ECC71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$3,865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919040" y="3242766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9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2449550" y="3242766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5,363</a:t>
            </a:r>
            <a:endParaRPr lang="en-US" sz="1400" dirty="0"/>
          </a:p>
        </p:txBody>
      </p:sp>
      <p:sp>
        <p:nvSpPr>
          <p:cNvPr id="36" name="Text 34"/>
          <p:cNvSpPr/>
          <p:nvPr/>
        </p:nvSpPr>
        <p:spPr>
          <a:xfrm>
            <a:off x="3980061" y="3242766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$41,831</a:t>
            </a:r>
            <a:endParaRPr lang="en-US" sz="1400" dirty="0"/>
          </a:p>
        </p:txBody>
      </p:sp>
      <p:sp>
        <p:nvSpPr>
          <p:cNvPr id="37" name="Text 35"/>
          <p:cNvSpPr/>
          <p:nvPr/>
        </p:nvSpPr>
        <p:spPr>
          <a:xfrm>
            <a:off x="5510571" y="3242766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$10,994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7041081" y="3242766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$30,837</a:t>
            </a:r>
            <a:endParaRPr lang="en-US" sz="1400" dirty="0"/>
          </a:p>
        </p:txBody>
      </p:sp>
      <p:sp>
        <p:nvSpPr>
          <p:cNvPr id="39" name="Text 37"/>
          <p:cNvSpPr/>
          <p:nvPr/>
        </p:nvSpPr>
        <p:spPr>
          <a:xfrm>
            <a:off x="8571591" y="3242766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2ECC71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$6,680</a:t>
            </a:r>
            <a:endParaRPr lang="en-US" sz="1400" dirty="0"/>
          </a:p>
        </p:txBody>
      </p:sp>
      <p:sp>
        <p:nvSpPr>
          <p:cNvPr id="40" name="Text 38"/>
          <p:cNvSpPr/>
          <p:nvPr/>
        </p:nvSpPr>
        <p:spPr>
          <a:xfrm>
            <a:off x="10102101" y="3242766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2ECC71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$5,038</a:t>
            </a:r>
            <a:endParaRPr lang="en-US" sz="1400" dirty="0"/>
          </a:p>
        </p:txBody>
      </p:sp>
      <p:sp>
        <p:nvSpPr>
          <p:cNvPr id="41" name="Text 39"/>
          <p:cNvSpPr/>
          <p:nvPr/>
        </p:nvSpPr>
        <p:spPr>
          <a:xfrm>
            <a:off x="919040" y="3707408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10</a:t>
            </a:r>
            <a:endParaRPr lang="en-US" sz="1400" dirty="0"/>
          </a:p>
        </p:txBody>
      </p:sp>
      <p:sp>
        <p:nvSpPr>
          <p:cNvPr id="42" name="Text 40"/>
          <p:cNvSpPr/>
          <p:nvPr/>
        </p:nvSpPr>
        <p:spPr>
          <a:xfrm>
            <a:off x="2449550" y="3707408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5,642</a:t>
            </a:r>
            <a:endParaRPr lang="en-US" sz="1400" dirty="0"/>
          </a:p>
        </p:txBody>
      </p:sp>
      <p:sp>
        <p:nvSpPr>
          <p:cNvPr id="43" name="Text 41"/>
          <p:cNvSpPr/>
          <p:nvPr/>
        </p:nvSpPr>
        <p:spPr>
          <a:xfrm>
            <a:off x="3980061" y="3707408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$44,008</a:t>
            </a:r>
            <a:endParaRPr lang="en-US" sz="1400" dirty="0"/>
          </a:p>
        </p:txBody>
      </p:sp>
      <p:sp>
        <p:nvSpPr>
          <p:cNvPr id="44" name="Text 42"/>
          <p:cNvSpPr/>
          <p:nvPr/>
        </p:nvSpPr>
        <p:spPr>
          <a:xfrm>
            <a:off x="5510571" y="3707408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$11,566</a:t>
            </a:r>
            <a:endParaRPr lang="en-US" sz="1400" dirty="0"/>
          </a:p>
        </p:txBody>
      </p:sp>
      <p:sp>
        <p:nvSpPr>
          <p:cNvPr id="45" name="Text 43"/>
          <p:cNvSpPr/>
          <p:nvPr/>
        </p:nvSpPr>
        <p:spPr>
          <a:xfrm>
            <a:off x="7041081" y="3707408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$32,442</a:t>
            </a:r>
            <a:endParaRPr lang="en-US" sz="1400" dirty="0"/>
          </a:p>
        </p:txBody>
      </p:sp>
      <p:sp>
        <p:nvSpPr>
          <p:cNvPr id="46" name="Text 44"/>
          <p:cNvSpPr/>
          <p:nvPr/>
        </p:nvSpPr>
        <p:spPr>
          <a:xfrm>
            <a:off x="8571591" y="3707408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2ECC71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$8,285</a:t>
            </a:r>
            <a:endParaRPr lang="en-US" sz="1400" dirty="0"/>
          </a:p>
        </p:txBody>
      </p:sp>
      <p:sp>
        <p:nvSpPr>
          <p:cNvPr id="47" name="Text 45"/>
          <p:cNvSpPr/>
          <p:nvPr/>
        </p:nvSpPr>
        <p:spPr>
          <a:xfrm>
            <a:off x="10102101" y="3707408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2ECC71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$6,642</a:t>
            </a:r>
            <a:endParaRPr lang="en-US" sz="1400" dirty="0"/>
          </a:p>
        </p:txBody>
      </p:sp>
      <p:sp>
        <p:nvSpPr>
          <p:cNvPr id="48" name="Text 46"/>
          <p:cNvSpPr/>
          <p:nvPr/>
        </p:nvSpPr>
        <p:spPr>
          <a:xfrm>
            <a:off x="919040" y="4172049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11</a:t>
            </a:r>
            <a:endParaRPr lang="en-US" sz="1400" dirty="0"/>
          </a:p>
        </p:txBody>
      </p:sp>
      <p:sp>
        <p:nvSpPr>
          <p:cNvPr id="49" name="Text 47"/>
          <p:cNvSpPr/>
          <p:nvPr/>
        </p:nvSpPr>
        <p:spPr>
          <a:xfrm>
            <a:off x="2449550" y="4172049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5,921</a:t>
            </a:r>
            <a:endParaRPr lang="en-US" sz="1400" dirty="0"/>
          </a:p>
        </p:txBody>
      </p:sp>
      <p:sp>
        <p:nvSpPr>
          <p:cNvPr id="50" name="Text 48"/>
          <p:cNvSpPr/>
          <p:nvPr/>
        </p:nvSpPr>
        <p:spPr>
          <a:xfrm>
            <a:off x="3980061" y="4172049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$46,184</a:t>
            </a:r>
            <a:endParaRPr lang="en-US" sz="1400" dirty="0"/>
          </a:p>
        </p:txBody>
      </p:sp>
      <p:sp>
        <p:nvSpPr>
          <p:cNvPr id="51" name="Text 49"/>
          <p:cNvSpPr/>
          <p:nvPr/>
        </p:nvSpPr>
        <p:spPr>
          <a:xfrm>
            <a:off x="5510571" y="4172049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$12,138</a:t>
            </a:r>
            <a:endParaRPr lang="en-US" sz="1400" dirty="0"/>
          </a:p>
        </p:txBody>
      </p:sp>
      <p:sp>
        <p:nvSpPr>
          <p:cNvPr id="52" name="Text 50"/>
          <p:cNvSpPr/>
          <p:nvPr/>
        </p:nvSpPr>
        <p:spPr>
          <a:xfrm>
            <a:off x="7041081" y="4172049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$34,046</a:t>
            </a:r>
            <a:endParaRPr lang="en-US" sz="1400" dirty="0"/>
          </a:p>
        </p:txBody>
      </p:sp>
      <p:sp>
        <p:nvSpPr>
          <p:cNvPr id="53" name="Text 51"/>
          <p:cNvSpPr/>
          <p:nvPr/>
        </p:nvSpPr>
        <p:spPr>
          <a:xfrm>
            <a:off x="8571591" y="4172049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2ECC71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$9,889</a:t>
            </a:r>
            <a:endParaRPr lang="en-US" sz="1400" dirty="0"/>
          </a:p>
        </p:txBody>
      </p:sp>
      <p:sp>
        <p:nvSpPr>
          <p:cNvPr id="54" name="Text 52"/>
          <p:cNvSpPr/>
          <p:nvPr/>
        </p:nvSpPr>
        <p:spPr>
          <a:xfrm>
            <a:off x="10102101" y="4172049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2ECC71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$8,247</a:t>
            </a:r>
            <a:endParaRPr lang="en-US" sz="1400" dirty="0"/>
          </a:p>
        </p:txBody>
      </p:sp>
      <p:sp>
        <p:nvSpPr>
          <p:cNvPr id="55" name="Text 53"/>
          <p:cNvSpPr/>
          <p:nvPr/>
        </p:nvSpPr>
        <p:spPr>
          <a:xfrm>
            <a:off x="919040" y="4636691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12</a:t>
            </a:r>
            <a:endParaRPr lang="en-US" sz="1400" dirty="0"/>
          </a:p>
        </p:txBody>
      </p:sp>
      <p:sp>
        <p:nvSpPr>
          <p:cNvPr id="56" name="Text 54"/>
          <p:cNvSpPr/>
          <p:nvPr/>
        </p:nvSpPr>
        <p:spPr>
          <a:xfrm>
            <a:off x="2449550" y="4636691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6,125</a:t>
            </a:r>
            <a:endParaRPr lang="en-US" sz="1400" dirty="0"/>
          </a:p>
        </p:txBody>
      </p:sp>
      <p:sp>
        <p:nvSpPr>
          <p:cNvPr id="57" name="Text 55"/>
          <p:cNvSpPr/>
          <p:nvPr/>
        </p:nvSpPr>
        <p:spPr>
          <a:xfrm>
            <a:off x="3980061" y="4636691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$47,775</a:t>
            </a:r>
            <a:endParaRPr lang="en-US" sz="1400" dirty="0"/>
          </a:p>
        </p:txBody>
      </p:sp>
      <p:sp>
        <p:nvSpPr>
          <p:cNvPr id="58" name="Text 56"/>
          <p:cNvSpPr/>
          <p:nvPr/>
        </p:nvSpPr>
        <p:spPr>
          <a:xfrm>
            <a:off x="5510571" y="4636691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$12,556</a:t>
            </a:r>
            <a:endParaRPr lang="en-US" sz="1400" dirty="0"/>
          </a:p>
        </p:txBody>
      </p:sp>
      <p:sp>
        <p:nvSpPr>
          <p:cNvPr id="59" name="Text 57"/>
          <p:cNvSpPr/>
          <p:nvPr/>
        </p:nvSpPr>
        <p:spPr>
          <a:xfrm>
            <a:off x="7041081" y="4636691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$35,219</a:t>
            </a:r>
            <a:endParaRPr lang="en-US" sz="1400" dirty="0"/>
          </a:p>
        </p:txBody>
      </p:sp>
      <p:sp>
        <p:nvSpPr>
          <p:cNvPr id="60" name="Text 58"/>
          <p:cNvSpPr/>
          <p:nvPr/>
        </p:nvSpPr>
        <p:spPr>
          <a:xfrm>
            <a:off x="8571591" y="4636691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2ECC71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$11,062</a:t>
            </a:r>
            <a:endParaRPr lang="en-US" sz="1400" dirty="0"/>
          </a:p>
        </p:txBody>
      </p:sp>
      <p:sp>
        <p:nvSpPr>
          <p:cNvPr id="61" name="Text 59"/>
          <p:cNvSpPr/>
          <p:nvPr/>
        </p:nvSpPr>
        <p:spPr>
          <a:xfrm>
            <a:off x="10102101" y="4636691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2ECC71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$9,420</a:t>
            </a:r>
            <a:endParaRPr lang="en-US" sz="1400" dirty="0"/>
          </a:p>
        </p:txBody>
      </p:sp>
      <p:sp>
        <p:nvSpPr>
          <p:cNvPr id="62" name="Text 60"/>
          <p:cNvSpPr/>
          <p:nvPr/>
        </p:nvSpPr>
        <p:spPr>
          <a:xfrm>
            <a:off x="919040" y="5101332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Year 1 total</a:t>
            </a:r>
            <a:endParaRPr lang="en-US" sz="1400" dirty="0"/>
          </a:p>
        </p:txBody>
      </p:sp>
      <p:sp>
        <p:nvSpPr>
          <p:cNvPr id="63" name="Text 61"/>
          <p:cNvSpPr/>
          <p:nvPr/>
        </p:nvSpPr>
        <p:spPr>
          <a:xfrm>
            <a:off x="2449550" y="5101332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57,010</a:t>
            </a:r>
            <a:endParaRPr lang="en-US" sz="1400" dirty="0"/>
          </a:p>
        </p:txBody>
      </p:sp>
      <p:sp>
        <p:nvSpPr>
          <p:cNvPr id="64" name="Text 62"/>
          <p:cNvSpPr/>
          <p:nvPr/>
        </p:nvSpPr>
        <p:spPr>
          <a:xfrm>
            <a:off x="3980061" y="5101332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$444,678</a:t>
            </a:r>
            <a:endParaRPr lang="en-US" sz="1400" dirty="0"/>
          </a:p>
        </p:txBody>
      </p:sp>
      <p:sp>
        <p:nvSpPr>
          <p:cNvPr id="65" name="Text 63"/>
          <p:cNvSpPr/>
          <p:nvPr/>
        </p:nvSpPr>
        <p:spPr>
          <a:xfrm>
            <a:off x="5510571" y="5101332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$116,871</a:t>
            </a:r>
            <a:endParaRPr lang="en-US" sz="1400" dirty="0"/>
          </a:p>
        </p:txBody>
      </p:sp>
      <p:sp>
        <p:nvSpPr>
          <p:cNvPr id="66" name="Text 64"/>
          <p:cNvSpPr/>
          <p:nvPr/>
        </p:nvSpPr>
        <p:spPr>
          <a:xfrm>
            <a:off x="7041081" y="5101332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$327,808</a:t>
            </a:r>
            <a:endParaRPr lang="en-US" sz="1400" dirty="0"/>
          </a:p>
        </p:txBody>
      </p:sp>
      <p:sp>
        <p:nvSpPr>
          <p:cNvPr id="67" name="Text 65"/>
          <p:cNvSpPr/>
          <p:nvPr/>
        </p:nvSpPr>
        <p:spPr>
          <a:xfrm>
            <a:off x="8571591" y="5101332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2ECC71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$37,924</a:t>
            </a:r>
            <a:endParaRPr lang="en-US" sz="1400" dirty="0"/>
          </a:p>
        </p:txBody>
      </p:sp>
      <p:sp>
        <p:nvSpPr>
          <p:cNvPr id="68" name="Text 66"/>
          <p:cNvSpPr/>
          <p:nvPr/>
        </p:nvSpPr>
        <p:spPr>
          <a:xfrm>
            <a:off x="10102101" y="5101332"/>
            <a:ext cx="17835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2ECC71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$18,217</a:t>
            </a:r>
            <a:endParaRPr lang="en-US" sz="1400" dirty="0"/>
          </a:p>
        </p:txBody>
      </p:sp>
      <p:sp>
        <p:nvSpPr>
          <p:cNvPr id="69" name="Text 67"/>
          <p:cNvSpPr/>
          <p:nvPr/>
        </p:nvSpPr>
        <p:spPr>
          <a:xfrm>
            <a:off x="734200" y="5639197"/>
            <a:ext cx="10723294" cy="5276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A0A0B8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COGS: Cost of Goods Sold · EBITDA: Earnings Before Interest, Taxes, Depreciation &amp; Amortisation · Source: Harbor Lane Coffee LLC · Slide 15/31 · Confidential</a:t>
            </a:r>
            <a:endParaRPr lang="en-US" sz="1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860127"/>
            <a:ext cx="1561763" cy="207268"/>
          </a:xfrm>
          <a:prstGeom prst="roundRect">
            <a:avLst>
              <a:gd name="adj" fmla="val 22107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15955" y="901005"/>
            <a:ext cx="2007840" cy="125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85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FINANCIALS → STARTUP COSTS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734200" y="1102816"/>
            <a:ext cx="10723294" cy="3787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5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What It Costs to Open the Doors</a:t>
            </a:r>
            <a:endParaRPr lang="en-US" sz="2350" dirty="0"/>
          </a:p>
        </p:txBody>
      </p:sp>
      <p:sp>
        <p:nvSpPr>
          <p:cNvPr id="5" name="Shape 3"/>
          <p:cNvSpPr/>
          <p:nvPr/>
        </p:nvSpPr>
        <p:spPr>
          <a:xfrm>
            <a:off x="734200" y="1714202"/>
            <a:ext cx="4642528" cy="3904258"/>
          </a:xfrm>
          <a:prstGeom prst="roundRect">
            <a:avLst>
              <a:gd name="adj" fmla="val 1467"/>
            </a:avLst>
          </a:prstGeom>
          <a:noFill/>
          <a:ln w="635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4200" y="2022673"/>
            <a:ext cx="4642528" cy="8523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734200" y="2327970"/>
            <a:ext cx="4642528" cy="8523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734200" y="2813149"/>
            <a:ext cx="4642528" cy="8523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734200" y="3298329"/>
            <a:ext cx="4642528" cy="8523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734200" y="3603625"/>
            <a:ext cx="4642528" cy="8523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734200" y="3908921"/>
            <a:ext cx="4642528" cy="8523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734200" y="4394101"/>
            <a:ext cx="4642528" cy="8523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734200" y="4699397"/>
            <a:ext cx="4642528" cy="8523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734200" y="5004693"/>
            <a:ext cx="4642528" cy="8523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734200" y="5309989"/>
            <a:ext cx="4642528" cy="8523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6" name="Text 14"/>
          <p:cNvSpPr/>
          <p:nvPr/>
        </p:nvSpPr>
        <p:spPr>
          <a:xfrm>
            <a:off x="876873" y="1780084"/>
            <a:ext cx="2651852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Item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3191787" y="1780084"/>
            <a:ext cx="2651852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Amount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876873" y="2085380"/>
            <a:ext cx="2651852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Espresso machine and grinders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3191787" y="2085380"/>
            <a:ext cx="2651852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$24,500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876873" y="2390676"/>
            <a:ext cx="2042268" cy="3597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Build-out: counter, plumbing, sink, grease trap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3191787" y="2390676"/>
            <a:ext cx="2651852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$38,000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876873" y="2875855"/>
            <a:ext cx="2042268" cy="3597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Refrigeration (undercounter and display)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3191787" y="2875855"/>
            <a:ext cx="2651852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$9,200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876873" y="3361035"/>
            <a:ext cx="2651852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Furniture and fit-out — 18 seats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3191787" y="3361035"/>
            <a:ext cx="2651852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$7,400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876873" y="3666331"/>
            <a:ext cx="2651852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POS hardware and card terminals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3191787" y="3666331"/>
            <a:ext cx="2651852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$3,100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876873" y="3971627"/>
            <a:ext cx="2042268" cy="3597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Water filtration and plumbing compliance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3191787" y="3971627"/>
            <a:ext cx="2651852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$2,800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876873" y="4456807"/>
            <a:ext cx="2651852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Signage, permits, and contingency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3191787" y="4456807"/>
            <a:ext cx="2651852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$9,000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876873" y="4762103"/>
            <a:ext cx="2651852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Capital expenditure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3191787" y="4762103"/>
            <a:ext cx="2651852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$94,000</a:t>
            </a:r>
            <a:endParaRPr lang="en-US" sz="1050" dirty="0"/>
          </a:p>
        </p:txBody>
      </p:sp>
      <p:sp>
        <p:nvSpPr>
          <p:cNvPr id="34" name="Text 32"/>
          <p:cNvSpPr/>
          <p:nvPr/>
        </p:nvSpPr>
        <p:spPr>
          <a:xfrm>
            <a:off x="876873" y="5067399"/>
            <a:ext cx="2651852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Working-capital reserve</a:t>
            </a:r>
            <a:endParaRPr lang="en-US" sz="1050" dirty="0"/>
          </a:p>
        </p:txBody>
      </p:sp>
      <p:sp>
        <p:nvSpPr>
          <p:cNvPr id="35" name="Text 33"/>
          <p:cNvSpPr/>
          <p:nvPr/>
        </p:nvSpPr>
        <p:spPr>
          <a:xfrm>
            <a:off x="3191787" y="5067399"/>
            <a:ext cx="2651852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$34,000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876873" y="5372695"/>
            <a:ext cx="2651852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Total requirement</a:t>
            </a:r>
            <a:endParaRPr lang="en-US" sz="1050" dirty="0"/>
          </a:p>
        </p:txBody>
      </p:sp>
      <p:sp>
        <p:nvSpPr>
          <p:cNvPr id="37" name="Text 35"/>
          <p:cNvSpPr/>
          <p:nvPr/>
        </p:nvSpPr>
        <p:spPr>
          <a:xfrm>
            <a:off x="3191787" y="5372695"/>
            <a:ext cx="2651852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C9A96E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$128,000</a:t>
            </a:r>
            <a:endParaRPr lang="en-US" sz="1050" dirty="0"/>
          </a:p>
        </p:txBody>
      </p:sp>
      <p:pic>
        <p:nvPicPr>
          <p:cNvPr id="3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651" y="1714202"/>
            <a:ext cx="3736187" cy="2564209"/>
          </a:xfrm>
          <a:prstGeom prst="rect">
            <a:avLst/>
          </a:prstGeom>
        </p:spPr>
      </p:pic>
      <p:sp>
        <p:nvSpPr>
          <p:cNvPr id="39" name="Text 36"/>
          <p:cNvSpPr/>
          <p:nvPr/>
        </p:nvSpPr>
        <p:spPr>
          <a:xfrm>
            <a:off x="734200" y="5817890"/>
            <a:ext cx="11332879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A0A0B8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POS: Point of Sale · Source: Harbor Lane Coffee LLC · Slide 16/31 · Confidential</a:t>
            </a:r>
            <a:endParaRPr lang="en-US" sz="10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687983"/>
            <a:ext cx="1804347" cy="223143"/>
          </a:xfrm>
          <a:prstGeom prst="roundRect">
            <a:avLst>
              <a:gd name="adj" fmla="val 22114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304" y="732036"/>
            <a:ext cx="2237724" cy="1350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90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FINANCIALS → OPERATING COSTS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734200" y="952202"/>
            <a:ext cx="10723294" cy="407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55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What It Costs to Stay Open</a:t>
            </a:r>
            <a:endParaRPr lang="en-US" sz="2550" dirty="0"/>
          </a:p>
        </p:txBody>
      </p:sp>
      <p:sp>
        <p:nvSpPr>
          <p:cNvPr id="5" name="Shape 3"/>
          <p:cNvSpPr/>
          <p:nvPr/>
        </p:nvSpPr>
        <p:spPr>
          <a:xfrm>
            <a:off x="734200" y="1629866"/>
            <a:ext cx="4628439" cy="4109244"/>
          </a:xfrm>
          <a:prstGeom prst="roundRect">
            <a:avLst>
              <a:gd name="adj" fmla="val 1501"/>
            </a:avLst>
          </a:prstGeom>
          <a:noFill/>
          <a:ln w="635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4200" y="1974949"/>
            <a:ext cx="4628439" cy="9179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734200" y="2316857"/>
            <a:ext cx="4628439" cy="9179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734200" y="2658765"/>
            <a:ext cx="4628439" cy="9179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734200" y="3000673"/>
            <a:ext cx="4628439" cy="9179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734200" y="3342580"/>
            <a:ext cx="4628439" cy="9179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734200" y="3684488"/>
            <a:ext cx="4628439" cy="9179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734200" y="4026396"/>
            <a:ext cx="4628439" cy="9179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734200" y="4368304"/>
            <a:ext cx="4628439" cy="9179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734200" y="4710212"/>
            <a:ext cx="4628439" cy="9179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734200" y="5052120"/>
            <a:ext cx="4628439" cy="9179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6" name="Shape 14"/>
          <p:cNvSpPr/>
          <p:nvPr/>
        </p:nvSpPr>
        <p:spPr>
          <a:xfrm>
            <a:off x="734200" y="5394027"/>
            <a:ext cx="4628439" cy="9179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887390" y="1704181"/>
            <a:ext cx="2623774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Fixed monthly cost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3195260" y="1704181"/>
            <a:ext cx="2623774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Amount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887390" y="2046089"/>
            <a:ext cx="2623774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Rent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3195260" y="2046089"/>
            <a:ext cx="2623774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$4,100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887390" y="2387997"/>
            <a:ext cx="2623774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Payroll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3195260" y="2387997"/>
            <a:ext cx="2623774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$13,387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887390" y="2729905"/>
            <a:ext cx="2623774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Owner draw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3195260" y="2729905"/>
            <a:ext cx="2623774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$4,000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887390" y="3071812"/>
            <a:ext cx="2623774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Utilities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3195260" y="3071812"/>
            <a:ext cx="2623774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$680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887390" y="3413720"/>
            <a:ext cx="2623774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Insurance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3195260" y="3413720"/>
            <a:ext cx="2623774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$390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887390" y="3755628"/>
            <a:ext cx="2623774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Marketing</a:t>
            </a:r>
            <a:endParaRPr lang="en-US" sz="1150" dirty="0"/>
          </a:p>
        </p:txBody>
      </p:sp>
      <p:sp>
        <p:nvSpPr>
          <p:cNvPr id="30" name="Text 28"/>
          <p:cNvSpPr/>
          <p:nvPr/>
        </p:nvSpPr>
        <p:spPr>
          <a:xfrm>
            <a:off x="3195260" y="3755628"/>
            <a:ext cx="2623774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$250</a:t>
            </a:r>
            <a:endParaRPr lang="en-US" sz="1150" dirty="0"/>
          </a:p>
        </p:txBody>
      </p:sp>
      <p:sp>
        <p:nvSpPr>
          <p:cNvPr id="31" name="Text 29"/>
          <p:cNvSpPr/>
          <p:nvPr/>
        </p:nvSpPr>
        <p:spPr>
          <a:xfrm>
            <a:off x="887390" y="4097536"/>
            <a:ext cx="2623774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Software</a:t>
            </a:r>
            <a:endParaRPr lang="en-US" sz="1150" dirty="0"/>
          </a:p>
        </p:txBody>
      </p:sp>
      <p:sp>
        <p:nvSpPr>
          <p:cNvPr id="32" name="Text 30"/>
          <p:cNvSpPr/>
          <p:nvPr/>
        </p:nvSpPr>
        <p:spPr>
          <a:xfrm>
            <a:off x="3195260" y="4097536"/>
            <a:ext cx="2623774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$210</a:t>
            </a:r>
            <a:endParaRPr lang="en-US" sz="1150" dirty="0"/>
          </a:p>
        </p:txBody>
      </p:sp>
      <p:sp>
        <p:nvSpPr>
          <p:cNvPr id="33" name="Text 31"/>
          <p:cNvSpPr/>
          <p:nvPr/>
        </p:nvSpPr>
        <p:spPr>
          <a:xfrm>
            <a:off x="887390" y="4439444"/>
            <a:ext cx="2623774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Accounting</a:t>
            </a:r>
            <a:endParaRPr lang="en-US" sz="1150" dirty="0"/>
          </a:p>
        </p:txBody>
      </p:sp>
      <p:sp>
        <p:nvSpPr>
          <p:cNvPr id="34" name="Text 32"/>
          <p:cNvSpPr/>
          <p:nvPr/>
        </p:nvSpPr>
        <p:spPr>
          <a:xfrm>
            <a:off x="3195260" y="4439444"/>
            <a:ext cx="2623774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$280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887390" y="4781352"/>
            <a:ext cx="2623774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Maintenance</a:t>
            </a:r>
            <a:endParaRPr lang="en-US" sz="1150" dirty="0"/>
          </a:p>
        </p:txBody>
      </p:sp>
      <p:sp>
        <p:nvSpPr>
          <p:cNvPr id="36" name="Text 34"/>
          <p:cNvSpPr/>
          <p:nvPr/>
        </p:nvSpPr>
        <p:spPr>
          <a:xfrm>
            <a:off x="3195260" y="4781352"/>
            <a:ext cx="2623774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$320</a:t>
            </a:r>
            <a:endParaRPr lang="en-US" sz="1150" dirty="0"/>
          </a:p>
        </p:txBody>
      </p:sp>
      <p:sp>
        <p:nvSpPr>
          <p:cNvPr id="37" name="Text 35"/>
          <p:cNvSpPr/>
          <p:nvPr/>
        </p:nvSpPr>
        <p:spPr>
          <a:xfrm>
            <a:off x="887390" y="5123259"/>
            <a:ext cx="2623774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Supplies</a:t>
            </a:r>
            <a:endParaRPr lang="en-US" sz="1150" dirty="0"/>
          </a:p>
        </p:txBody>
      </p:sp>
      <p:sp>
        <p:nvSpPr>
          <p:cNvPr id="38" name="Text 36"/>
          <p:cNvSpPr/>
          <p:nvPr/>
        </p:nvSpPr>
        <p:spPr>
          <a:xfrm>
            <a:off x="3195260" y="5123259"/>
            <a:ext cx="2623774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$540</a:t>
            </a:r>
            <a:endParaRPr lang="en-US" sz="1150" dirty="0"/>
          </a:p>
        </p:txBody>
      </p:sp>
      <p:sp>
        <p:nvSpPr>
          <p:cNvPr id="39" name="Text 37"/>
          <p:cNvSpPr/>
          <p:nvPr/>
        </p:nvSpPr>
        <p:spPr>
          <a:xfrm>
            <a:off x="887390" y="5465167"/>
            <a:ext cx="2623774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Total fixed monthly</a:t>
            </a:r>
            <a:endParaRPr lang="en-US" sz="1150" dirty="0"/>
          </a:p>
        </p:txBody>
      </p:sp>
      <p:sp>
        <p:nvSpPr>
          <p:cNvPr id="40" name="Text 38"/>
          <p:cNvSpPr/>
          <p:nvPr/>
        </p:nvSpPr>
        <p:spPr>
          <a:xfrm>
            <a:off x="3195260" y="5465167"/>
            <a:ext cx="2623774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b="1" dirty="0">
                <a:solidFill>
                  <a:srgbClr val="C9A96E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$24,157</a:t>
            </a:r>
            <a:endParaRPr lang="en-US" sz="1150" dirty="0"/>
          </a:p>
        </p:txBody>
      </p:sp>
      <p:pic>
        <p:nvPicPr>
          <p:cNvPr id="4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27160" y="1629866"/>
            <a:ext cx="4015580" cy="2755900"/>
          </a:xfrm>
          <a:prstGeom prst="rect">
            <a:avLst/>
          </a:prstGeom>
        </p:spPr>
      </p:pic>
      <p:sp>
        <p:nvSpPr>
          <p:cNvPr id="42" name="Text 39"/>
          <p:cNvSpPr/>
          <p:nvPr/>
        </p:nvSpPr>
        <p:spPr>
          <a:xfrm>
            <a:off x="734200" y="5970290"/>
            <a:ext cx="11332879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A0A0B8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Source: Harbor Lane Coffee LLC · Slide 17/31 · Confidential</a:t>
            </a:r>
            <a:endParaRPr lang="en-US" sz="11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1149846"/>
            <a:ext cx="1519199" cy="223143"/>
          </a:xfrm>
          <a:prstGeom prst="roundRect">
            <a:avLst>
              <a:gd name="adj" fmla="val 22114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304" y="1193899"/>
            <a:ext cx="1952576" cy="1350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90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FINANCIALS → BREAK-EVEN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734200" y="1414066"/>
            <a:ext cx="10723294" cy="407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55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Break-Even</a:t>
            </a:r>
            <a:endParaRPr lang="en-US" sz="2550" dirty="0"/>
          </a:p>
        </p:txBody>
      </p:sp>
      <p:sp>
        <p:nvSpPr>
          <p:cNvPr id="5" name="Shape 3"/>
          <p:cNvSpPr/>
          <p:nvPr/>
        </p:nvSpPr>
        <p:spPr>
          <a:xfrm>
            <a:off x="734200" y="2091730"/>
            <a:ext cx="4074415" cy="2057797"/>
          </a:xfrm>
          <a:prstGeom prst="roundRect">
            <a:avLst>
              <a:gd name="adj" fmla="val 2997"/>
            </a:avLst>
          </a:prstGeom>
          <a:noFill/>
          <a:ln w="635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4200" y="2436813"/>
            <a:ext cx="4074415" cy="9179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734200" y="2778720"/>
            <a:ext cx="4074415" cy="9179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734200" y="3120628"/>
            <a:ext cx="4074415" cy="9179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734200" y="3462536"/>
            <a:ext cx="4074415" cy="9179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734200" y="3804444"/>
            <a:ext cx="4074415" cy="9179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887390" y="2166045"/>
            <a:ext cx="2346762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Fixed costs plus debt service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2918248" y="2166045"/>
            <a:ext cx="2346762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$25,799/month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887390" y="2507952"/>
            <a:ext cx="2346762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Contribution per unit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2918248" y="2507952"/>
            <a:ext cx="2346762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$5.75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887390" y="2849860"/>
            <a:ext cx="2346762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Break-even volume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2918248" y="2849860"/>
            <a:ext cx="2346762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b="1" dirty="0">
                <a:solidFill>
                  <a:srgbClr val="C9A96E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4,487 units/month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887390" y="3191768"/>
            <a:ext cx="2346762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Break-even revenue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2918248" y="3191768"/>
            <a:ext cx="2346762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$34,999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887390" y="3533676"/>
            <a:ext cx="2346762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Capacity ceiling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2918248" y="3533676"/>
            <a:ext cx="2346762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7,800 units/month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887390" y="3875584"/>
            <a:ext cx="2346762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Headroom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2918248" y="3875584"/>
            <a:ext cx="2346762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b="1" dirty="0">
                <a:solidFill>
                  <a:srgbClr val="2ECC71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57.5% of capacity required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734200" y="4265116"/>
            <a:ext cx="4684000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A0A0B8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Break-even reached in month 6.</a:t>
            </a:r>
            <a:endParaRPr lang="en-US" sz="1150" dirty="0"/>
          </a:p>
        </p:txBody>
      </p:sp>
      <p:pic>
        <p:nvPicPr>
          <p:cNvPr id="2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73136" y="2091730"/>
            <a:ext cx="4403416" cy="2893417"/>
          </a:xfrm>
          <a:prstGeom prst="rect">
            <a:avLst/>
          </a:prstGeom>
        </p:spPr>
      </p:pic>
      <p:sp>
        <p:nvSpPr>
          <p:cNvPr id="25" name="Text 22"/>
          <p:cNvSpPr/>
          <p:nvPr/>
        </p:nvSpPr>
        <p:spPr>
          <a:xfrm>
            <a:off x="4868344" y="5100737"/>
            <a:ext cx="6900293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A0A0B8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Headroom of 3,313 units separates break-even from capacity</a:t>
            </a:r>
            <a:endParaRPr lang="en-US" sz="1150" dirty="0"/>
          </a:p>
        </p:txBody>
      </p:sp>
      <p:sp>
        <p:nvSpPr>
          <p:cNvPr id="26" name="Text 23"/>
          <p:cNvSpPr/>
          <p:nvPr/>
        </p:nvSpPr>
        <p:spPr>
          <a:xfrm>
            <a:off x="734200" y="5508427"/>
            <a:ext cx="11332879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A0A0B8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Source: Harbor Lane Coffee LLC · Slide 18/31 · Confidential</a:t>
            </a:r>
            <a:endParaRPr lang="en-US" sz="11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1347887"/>
            <a:ext cx="1550849" cy="207268"/>
          </a:xfrm>
          <a:prstGeom prst="roundRect">
            <a:avLst>
              <a:gd name="adj" fmla="val 22107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15955" y="1388765"/>
            <a:ext cx="1996926" cy="125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85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FINANCIALS → CASH POSITION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734200" y="1590576"/>
            <a:ext cx="10723294" cy="3787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5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Cash Across Year 1</a:t>
            </a:r>
            <a:endParaRPr lang="en-US" sz="2350" dirty="0"/>
          </a:p>
        </p:txBody>
      </p:sp>
      <p:sp>
        <p:nvSpPr>
          <p:cNvPr id="5" name="Text 3"/>
          <p:cNvSpPr/>
          <p:nvPr/>
        </p:nvSpPr>
        <p:spPr>
          <a:xfrm>
            <a:off x="734200" y="2190849"/>
            <a:ext cx="2984128" cy="5226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$46,260</a:t>
            </a:r>
            <a:endParaRPr lang="en-US" sz="3250" dirty="0"/>
          </a:p>
        </p:txBody>
      </p:sp>
      <p:sp>
        <p:nvSpPr>
          <p:cNvPr id="6" name="Text 4"/>
          <p:cNvSpPr/>
          <p:nvPr/>
        </p:nvSpPr>
        <p:spPr>
          <a:xfrm>
            <a:off x="429408" y="2802136"/>
            <a:ext cx="3593712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Cash low point — Month 5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734200" y="3115766"/>
            <a:ext cx="2984128" cy="19050"/>
          </a:xfrm>
          <a:prstGeom prst="roundRect">
            <a:avLst>
              <a:gd name="adj" fmla="val 49999"/>
            </a:avLst>
          </a:prstGeom>
          <a:solidFill>
            <a:srgbClr val="DAD8E9">
              <a:alpha val="50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734200" y="3268563"/>
            <a:ext cx="2984128" cy="3597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A0A0B8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Opening cash after startup spend: $66,000. Cash recovers steadily from month 6 onward.</a:t>
            </a:r>
            <a:endParaRPr lang="en-US" sz="1050" dirty="0"/>
          </a:p>
        </p:txBody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57251" y="2201962"/>
            <a:ext cx="4814172" cy="2928739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734200" y="5330130"/>
            <a:ext cx="11332879" cy="179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A0A0B8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Source: Harbor Lane Coffee LLC · Slide 19/31 · Confidential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835124"/>
            <a:ext cx="1545789" cy="270966"/>
          </a:xfrm>
          <a:prstGeom prst="roundRect">
            <a:avLst>
              <a:gd name="adj" fmla="val 22113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1156" y="899319"/>
            <a:ext cx="142574" cy="14257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54967" y="888603"/>
            <a:ext cx="1727653" cy="1640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10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FUNDING REQUEST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734200" y="1166713"/>
            <a:ext cx="10723294" cy="495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10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The Request</a:t>
            </a:r>
            <a:endParaRPr lang="en-US" sz="3100" dirty="0"/>
          </a:p>
        </p:txBody>
      </p:sp>
      <p:sp>
        <p:nvSpPr>
          <p:cNvPr id="6" name="Shape 3"/>
          <p:cNvSpPr/>
          <p:nvPr/>
        </p:nvSpPr>
        <p:spPr>
          <a:xfrm>
            <a:off x="734200" y="2059781"/>
            <a:ext cx="5702058" cy="2794198"/>
          </a:xfrm>
          <a:prstGeom prst="roundRect">
            <a:avLst>
              <a:gd name="adj" fmla="val 2680"/>
            </a:avLst>
          </a:prstGeom>
          <a:noFill/>
          <a:ln w="635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734200" y="2527598"/>
            <a:ext cx="5702058" cy="11146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8" name="Shape 5"/>
          <p:cNvSpPr/>
          <p:nvPr/>
        </p:nvSpPr>
        <p:spPr>
          <a:xfrm>
            <a:off x="734200" y="2992239"/>
            <a:ext cx="5702058" cy="11146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9" name="Shape 6"/>
          <p:cNvSpPr/>
          <p:nvPr/>
        </p:nvSpPr>
        <p:spPr>
          <a:xfrm>
            <a:off x="734200" y="3456880"/>
            <a:ext cx="5702058" cy="11146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0" name="Shape 7"/>
          <p:cNvSpPr/>
          <p:nvPr/>
        </p:nvSpPr>
        <p:spPr>
          <a:xfrm>
            <a:off x="734200" y="3921522"/>
            <a:ext cx="5702058" cy="11146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1" name="Shape 8"/>
          <p:cNvSpPr/>
          <p:nvPr/>
        </p:nvSpPr>
        <p:spPr>
          <a:xfrm>
            <a:off x="734200" y="4386163"/>
            <a:ext cx="5702058" cy="11146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2" name="Text 9"/>
          <p:cNvSpPr/>
          <p:nvPr/>
        </p:nvSpPr>
        <p:spPr>
          <a:xfrm>
            <a:off x="918941" y="2163366"/>
            <a:ext cx="309763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Loan requested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3763571" y="2163366"/>
            <a:ext cx="309763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C9A96E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$118,000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918941" y="2628007"/>
            <a:ext cx="309763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Owner injection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3763571" y="2628007"/>
            <a:ext cx="309763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$42,000 — 32.8% of project cost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918941" y="3092648"/>
            <a:ext cx="309763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Total startup requirement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3763571" y="3092648"/>
            <a:ext cx="309763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$128,000</a:t>
            </a:r>
            <a:endParaRPr lang="en-US" sz="1400" dirty="0"/>
          </a:p>
        </p:txBody>
      </p:sp>
      <p:sp>
        <p:nvSpPr>
          <p:cNvPr id="18" name="Text 15"/>
          <p:cNvSpPr/>
          <p:nvPr/>
        </p:nvSpPr>
        <p:spPr>
          <a:xfrm>
            <a:off x="918941" y="3557290"/>
            <a:ext cx="309763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Term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3763571" y="3557290"/>
            <a:ext cx="309763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120 months at 11.25%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918941" y="4021931"/>
            <a:ext cx="309763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Monthly debt service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3763571" y="4021931"/>
            <a:ext cx="309763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$1,642</a:t>
            </a:r>
            <a:endParaRPr lang="en-US" sz="1400" dirty="0"/>
          </a:p>
        </p:txBody>
      </p:sp>
      <p:sp>
        <p:nvSpPr>
          <p:cNvPr id="22" name="Text 19"/>
          <p:cNvSpPr/>
          <p:nvPr/>
        </p:nvSpPr>
        <p:spPr>
          <a:xfrm>
            <a:off x="918941" y="4486573"/>
            <a:ext cx="309763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Year-1 DSCR</a:t>
            </a:r>
            <a:endParaRPr lang="en-US" sz="1400" dirty="0"/>
          </a:p>
        </p:txBody>
      </p:sp>
      <p:sp>
        <p:nvSpPr>
          <p:cNvPr id="23" name="Text 20"/>
          <p:cNvSpPr/>
          <p:nvPr/>
        </p:nvSpPr>
        <p:spPr>
          <a:xfrm>
            <a:off x="3763571" y="4486573"/>
            <a:ext cx="309763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2ECC71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1.92</a:t>
            </a:r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 against a 1.25 floor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734200" y="5024438"/>
            <a:ext cx="6311643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A0A0B8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DSCR: Debt Service Coverage Ratio</a:t>
            </a:r>
            <a:endParaRPr lang="en-US" sz="1400" dirty="0"/>
          </a:p>
        </p:txBody>
      </p:sp>
      <p:pic>
        <p:nvPicPr>
          <p:cNvPr id="2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7572" y="2059781"/>
            <a:ext cx="3898207" cy="2958207"/>
          </a:xfrm>
          <a:prstGeom prst="rect">
            <a:avLst/>
          </a:prstGeom>
        </p:spPr>
      </p:pic>
      <p:sp>
        <p:nvSpPr>
          <p:cNvPr id="26" name="Text 22"/>
          <p:cNvSpPr/>
          <p:nvPr/>
        </p:nvSpPr>
        <p:spPr>
          <a:xfrm>
            <a:off x="6572780" y="5188446"/>
            <a:ext cx="5195758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A0A0B8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Total project cost: $128,000</a:t>
            </a:r>
            <a:endParaRPr lang="en-US" sz="1400" dirty="0"/>
          </a:p>
        </p:txBody>
      </p:sp>
      <p:sp>
        <p:nvSpPr>
          <p:cNvPr id="27" name="Text 23"/>
          <p:cNvSpPr/>
          <p:nvPr/>
        </p:nvSpPr>
        <p:spPr>
          <a:xfrm>
            <a:off x="734200" y="5759053"/>
            <a:ext cx="1133287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A0A0B8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Source: Harbor Lane Coffee LLC · Slide 2/31 · Confidential</a:t>
            </a:r>
            <a:endParaRPr lang="en-US" sz="1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729853"/>
            <a:ext cx="1744718" cy="239018"/>
          </a:xfrm>
          <a:prstGeom prst="roundRect">
            <a:avLst>
              <a:gd name="adj" fmla="val 22119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8555" y="776982"/>
            <a:ext cx="2165593" cy="1447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95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FINANCIALS → USE OF FUNDS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734200" y="1016000"/>
            <a:ext cx="10723294" cy="4370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Use of Funds</a:t>
            </a:r>
            <a:endParaRPr lang="en-US" sz="2750" dirty="0"/>
          </a:p>
        </p:txBody>
      </p:sp>
      <p:sp>
        <p:nvSpPr>
          <p:cNvPr id="5" name="Shape 3"/>
          <p:cNvSpPr/>
          <p:nvPr/>
        </p:nvSpPr>
        <p:spPr>
          <a:xfrm>
            <a:off x="734200" y="1762820"/>
            <a:ext cx="4059037" cy="3553023"/>
          </a:xfrm>
          <a:prstGeom prst="roundRect">
            <a:avLst>
              <a:gd name="adj" fmla="val 1860"/>
            </a:avLst>
          </a:prstGeom>
          <a:noFill/>
          <a:ln w="635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4200" y="2146796"/>
            <a:ext cx="4059037" cy="9835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734200" y="2747863"/>
            <a:ext cx="4059037" cy="9835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734200" y="3348930"/>
            <a:ext cx="4059037" cy="9835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734200" y="3949998"/>
            <a:ext cx="4059037" cy="9835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734200" y="4551065"/>
            <a:ext cx="4059037" cy="9835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734200" y="4931866"/>
            <a:ext cx="4059037" cy="9835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897907" y="1846263"/>
            <a:ext cx="231818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Use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2921026" y="1846263"/>
            <a:ext cx="231818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Amount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897907" y="2227064"/>
            <a:ext cx="1708603" cy="440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Build-out and plumbing compliance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2921026" y="2227064"/>
            <a:ext cx="231818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$40,800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897907" y="2828131"/>
            <a:ext cx="1708603" cy="440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Espresso equipment and grinders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2921026" y="2828131"/>
            <a:ext cx="231818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$24,500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897907" y="3429198"/>
            <a:ext cx="1708603" cy="440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Refrigeration, furniture and POS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2921026" y="3429198"/>
            <a:ext cx="231818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$19,700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897907" y="4030266"/>
            <a:ext cx="1708603" cy="440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Signage, permits and contingency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2921026" y="4030266"/>
            <a:ext cx="231818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$9,000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897907" y="4631333"/>
            <a:ext cx="231818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Working capital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2921026" y="4631333"/>
            <a:ext cx="231818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$24,000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897907" y="5012134"/>
            <a:ext cx="231818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Total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2921026" y="5012134"/>
            <a:ext cx="231818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b="1" dirty="0">
                <a:solidFill>
                  <a:srgbClr val="C9A96E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$118,000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734200" y="5448598"/>
            <a:ext cx="4668621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A0A0B8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POS: Point of Sale. Uses total exactly the amount requested.</a:t>
            </a:r>
            <a:endParaRPr lang="en-US" sz="1200" dirty="0"/>
          </a:p>
        </p:txBody>
      </p:sp>
      <p:pic>
        <p:nvPicPr>
          <p:cNvPr id="2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83355" y="1762820"/>
            <a:ext cx="4710292" cy="3095923"/>
          </a:xfrm>
          <a:prstGeom prst="rect">
            <a:avLst/>
          </a:prstGeom>
        </p:spPr>
      </p:pic>
      <p:sp>
        <p:nvSpPr>
          <p:cNvPr id="28" name="Text 25"/>
          <p:cNvSpPr/>
          <p:nvPr/>
        </p:nvSpPr>
        <p:spPr>
          <a:xfrm>
            <a:off x="734200" y="5907782"/>
            <a:ext cx="11332879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A0A0B8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Source: Harbor Lane Coffee LLC · Slide 20/31 · Confidential</a:t>
            </a:r>
            <a:endParaRPr lang="en-US" sz="1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1229320"/>
            <a:ext cx="2129975" cy="223143"/>
          </a:xfrm>
          <a:prstGeom prst="roundRect">
            <a:avLst>
              <a:gd name="adj" fmla="val 22114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304" y="1273373"/>
            <a:ext cx="2563351" cy="1350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90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FINANCIALS → DEBT SERVICE COVERAGE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734200" y="1493540"/>
            <a:ext cx="10723294" cy="407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55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Debt Service Coverage</a:t>
            </a:r>
            <a:endParaRPr lang="en-US" sz="2550" dirty="0"/>
          </a:p>
        </p:txBody>
      </p:sp>
      <p:sp>
        <p:nvSpPr>
          <p:cNvPr id="5" name="Shape 3"/>
          <p:cNvSpPr/>
          <p:nvPr/>
        </p:nvSpPr>
        <p:spPr>
          <a:xfrm>
            <a:off x="734200" y="2171204"/>
            <a:ext cx="3520292" cy="1231702"/>
          </a:xfrm>
          <a:prstGeom prst="roundRect">
            <a:avLst>
              <a:gd name="adj" fmla="val 5008"/>
            </a:avLst>
          </a:prstGeom>
          <a:noFill/>
          <a:ln w="635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4200" y="2516287"/>
            <a:ext cx="3520292" cy="9179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734200" y="2858195"/>
            <a:ext cx="3520292" cy="9179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887490" y="2245519"/>
            <a:ext cx="1192778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1764363" y="2245519"/>
            <a:ext cx="1192778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Year 1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2641236" y="2245519"/>
            <a:ext cx="1192778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Year 2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3518110" y="2245519"/>
            <a:ext cx="1192778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Year 3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887490" y="2587427"/>
            <a:ext cx="1192778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DSCR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1764363" y="2587427"/>
            <a:ext cx="1192778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b="1" dirty="0">
                <a:solidFill>
                  <a:srgbClr val="C9A96E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1.92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2641236" y="2587427"/>
            <a:ext cx="1192778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2.19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3518110" y="2587427"/>
            <a:ext cx="1192778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2.37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887490" y="2929334"/>
            <a:ext cx="583193" cy="399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Lender floor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1764363" y="2929334"/>
            <a:ext cx="1192778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1.25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2641236" y="2929334"/>
            <a:ext cx="1192778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1.25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3518110" y="2929334"/>
            <a:ext cx="1192778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1.25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734200" y="3518495"/>
            <a:ext cx="3520292" cy="399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A0A0B8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DSCR: Debt Service Coverage Ratio. All three years clear the 1.25 lender floor.</a:t>
            </a:r>
            <a:endParaRPr lang="en-US" sz="1150" dirty="0"/>
          </a:p>
        </p:txBody>
      </p:sp>
      <p:pic>
        <p:nvPicPr>
          <p:cNvPr id="2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19013" y="2171204"/>
            <a:ext cx="4791253" cy="3026668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734200" y="5429052"/>
            <a:ext cx="11332879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A0A0B8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Source: Harbor Lane Coffee LLC · Slide 21/31 · Confidential</a:t>
            </a:r>
            <a:endParaRPr lang="en-US" sz="11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597495"/>
            <a:ext cx="1427028" cy="168275"/>
          </a:xfrm>
          <a:prstGeom prst="roundRect">
            <a:avLst>
              <a:gd name="adj" fmla="val 22124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00675" y="630734"/>
            <a:ext cx="1903663" cy="1017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65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FINANCIALS → SCENARIO ANALYSIS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734200" y="789087"/>
            <a:ext cx="10723294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90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If Volume Comes In 20% Under</a:t>
            </a:r>
            <a:endParaRPr lang="en-US" sz="1900" dirty="0"/>
          </a:p>
        </p:txBody>
      </p:sp>
      <p:sp>
        <p:nvSpPr>
          <p:cNvPr id="5" name="Shape 3"/>
          <p:cNvSpPr/>
          <p:nvPr/>
        </p:nvSpPr>
        <p:spPr>
          <a:xfrm>
            <a:off x="734200" y="1184573"/>
            <a:ext cx="10723294" cy="904478"/>
          </a:xfrm>
          <a:prstGeom prst="roundRect">
            <a:avLst>
              <a:gd name="adj" fmla="val 5145"/>
            </a:avLst>
          </a:prstGeom>
          <a:noFill/>
          <a:ln w="635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4200" y="1412280"/>
            <a:ext cx="10723294" cy="6925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734200" y="1636812"/>
            <a:ext cx="10723294" cy="6925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734200" y="1861344"/>
            <a:ext cx="10723294" cy="6925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851276" y="1232297"/>
            <a:ext cx="3065783" cy="1354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8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Scenario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3528924" y="1232297"/>
            <a:ext cx="3065783" cy="1354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8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Year-1 Revenue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6206573" y="1232297"/>
            <a:ext cx="3065783" cy="1354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8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Cash Low Point</a:t>
            </a:r>
            <a:endParaRPr lang="en-US" sz="850" dirty="0"/>
          </a:p>
        </p:txBody>
      </p:sp>
      <p:sp>
        <p:nvSpPr>
          <p:cNvPr id="12" name="Text 10"/>
          <p:cNvSpPr/>
          <p:nvPr/>
        </p:nvSpPr>
        <p:spPr>
          <a:xfrm>
            <a:off x="8884221" y="1232297"/>
            <a:ext cx="3065783" cy="1354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8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Year-1 DSCR</a:t>
            </a:r>
            <a:endParaRPr lang="en-US" sz="850" dirty="0"/>
          </a:p>
        </p:txBody>
      </p:sp>
      <p:sp>
        <p:nvSpPr>
          <p:cNvPr id="13" name="Text 11"/>
          <p:cNvSpPr/>
          <p:nvPr/>
        </p:nvSpPr>
        <p:spPr>
          <a:xfrm>
            <a:off x="851276" y="1456829"/>
            <a:ext cx="3065783" cy="1354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8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Conservative (−20%)</a:t>
            </a:r>
            <a:endParaRPr lang="en-US" sz="850" dirty="0"/>
          </a:p>
        </p:txBody>
      </p:sp>
      <p:sp>
        <p:nvSpPr>
          <p:cNvPr id="14" name="Text 12"/>
          <p:cNvSpPr/>
          <p:nvPr/>
        </p:nvSpPr>
        <p:spPr>
          <a:xfrm>
            <a:off x="3528924" y="1456829"/>
            <a:ext cx="3065783" cy="1354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850" dirty="0">
                <a:solidFill>
                  <a:srgbClr val="E74C3C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$355,742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6206573" y="1456829"/>
            <a:ext cx="3065783" cy="1354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850" dirty="0">
                <a:solidFill>
                  <a:srgbClr val="E74C3C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$14,685</a:t>
            </a:r>
            <a:endParaRPr lang="en-US" sz="850" dirty="0"/>
          </a:p>
        </p:txBody>
      </p:sp>
      <p:sp>
        <p:nvSpPr>
          <p:cNvPr id="16" name="Text 14"/>
          <p:cNvSpPr/>
          <p:nvPr/>
        </p:nvSpPr>
        <p:spPr>
          <a:xfrm>
            <a:off x="8884221" y="1456829"/>
            <a:ext cx="3065783" cy="1354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850" dirty="0">
                <a:solidFill>
                  <a:srgbClr val="E74C3C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-1.4</a:t>
            </a:r>
            <a:endParaRPr lang="en-US" sz="850" dirty="0"/>
          </a:p>
        </p:txBody>
      </p:sp>
      <p:sp>
        <p:nvSpPr>
          <p:cNvPr id="17" name="Text 15"/>
          <p:cNvSpPr/>
          <p:nvPr/>
        </p:nvSpPr>
        <p:spPr>
          <a:xfrm>
            <a:off x="851276" y="1681361"/>
            <a:ext cx="3065783" cy="1354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8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Base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3528924" y="1681361"/>
            <a:ext cx="3065783" cy="1354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850" b="1" dirty="0">
                <a:solidFill>
                  <a:srgbClr val="C9A96E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$444,678</a:t>
            </a:r>
            <a:endParaRPr lang="en-US" sz="850" dirty="0"/>
          </a:p>
        </p:txBody>
      </p:sp>
      <p:sp>
        <p:nvSpPr>
          <p:cNvPr id="19" name="Text 17"/>
          <p:cNvSpPr/>
          <p:nvPr/>
        </p:nvSpPr>
        <p:spPr>
          <a:xfrm>
            <a:off x="6206573" y="1681361"/>
            <a:ext cx="3065783" cy="1354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850" b="1" dirty="0">
                <a:solidFill>
                  <a:srgbClr val="C9A96E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$46,260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8884221" y="1681361"/>
            <a:ext cx="3065783" cy="1354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850" b="1" dirty="0">
                <a:solidFill>
                  <a:srgbClr val="C9A96E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1.92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851276" y="1905893"/>
            <a:ext cx="3065783" cy="1354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8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Strong (+20%)</a:t>
            </a:r>
            <a:endParaRPr lang="en-US" sz="850" dirty="0"/>
          </a:p>
        </p:txBody>
      </p:sp>
      <p:sp>
        <p:nvSpPr>
          <p:cNvPr id="22" name="Text 20"/>
          <p:cNvSpPr/>
          <p:nvPr/>
        </p:nvSpPr>
        <p:spPr>
          <a:xfrm>
            <a:off x="3528924" y="1905893"/>
            <a:ext cx="3065783" cy="1354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850" dirty="0">
                <a:solidFill>
                  <a:srgbClr val="2ECC71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$533,606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6206573" y="1905893"/>
            <a:ext cx="3065783" cy="1354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850" dirty="0">
                <a:solidFill>
                  <a:srgbClr val="2ECC71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$59,188</a:t>
            </a:r>
            <a:endParaRPr lang="en-US" sz="850" dirty="0"/>
          </a:p>
        </p:txBody>
      </p:sp>
      <p:sp>
        <p:nvSpPr>
          <p:cNvPr id="24" name="Text 22"/>
          <p:cNvSpPr/>
          <p:nvPr/>
        </p:nvSpPr>
        <p:spPr>
          <a:xfrm>
            <a:off x="8884221" y="1905893"/>
            <a:ext cx="3065783" cy="1354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850" dirty="0">
                <a:solidFill>
                  <a:srgbClr val="2ECC71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5.25</a:t>
            </a:r>
            <a:endParaRPr lang="en-US" sz="850" dirty="0"/>
          </a:p>
        </p:txBody>
      </p:sp>
      <p:pic>
        <p:nvPicPr>
          <p:cNvPr id="2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4200" y="2154833"/>
            <a:ext cx="6970141" cy="3904456"/>
          </a:xfrm>
          <a:prstGeom prst="rect">
            <a:avLst/>
          </a:prstGeom>
        </p:spPr>
      </p:pic>
      <p:sp>
        <p:nvSpPr>
          <p:cNvPr id="26" name="Text 23"/>
          <p:cNvSpPr/>
          <p:nvPr/>
        </p:nvSpPr>
        <p:spPr>
          <a:xfrm>
            <a:off x="734200" y="6125071"/>
            <a:ext cx="11332879" cy="1354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850" dirty="0">
                <a:solidFill>
                  <a:srgbClr val="A0A0B8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DSCR: Debt Service Coverage Ratio · Source: Harbor Lane Coffee LLC · Slide 22/31 · Confidential</a:t>
            </a:r>
            <a:endParaRPr lang="en-US" sz="8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1048941"/>
            <a:ext cx="2254094" cy="239018"/>
          </a:xfrm>
          <a:prstGeom prst="roundRect">
            <a:avLst>
              <a:gd name="adj" fmla="val 22119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8555" y="1096070"/>
            <a:ext cx="2674970" cy="1447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95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FINANCIALS → INDUSTRY BENCHMARKS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734200" y="1335088"/>
            <a:ext cx="10723294" cy="4370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How the Numbers Compare to the Industry</a:t>
            </a:r>
            <a:endParaRPr lang="en-US" sz="2750" dirty="0"/>
          </a:p>
        </p:txBody>
      </p:sp>
      <p:sp>
        <p:nvSpPr>
          <p:cNvPr id="5" name="Shape 3"/>
          <p:cNvSpPr/>
          <p:nvPr/>
        </p:nvSpPr>
        <p:spPr>
          <a:xfrm>
            <a:off x="734200" y="1949152"/>
            <a:ext cx="10723294" cy="2630884"/>
          </a:xfrm>
          <a:prstGeom prst="roundRect">
            <a:avLst>
              <a:gd name="adj" fmla="val 2512"/>
            </a:avLst>
          </a:prstGeom>
          <a:noFill/>
          <a:ln w="635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4200" y="2333129"/>
            <a:ext cx="10723294" cy="9835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734200" y="2934196"/>
            <a:ext cx="10723294" cy="9835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734200" y="3535263"/>
            <a:ext cx="10723294" cy="9835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898006" y="2032595"/>
            <a:ext cx="243714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Ratio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040086" y="2032595"/>
            <a:ext cx="243714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This Plan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5182165" y="2032595"/>
            <a:ext cx="243714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Industry Band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7324244" y="2032595"/>
            <a:ext cx="243714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Status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9466323" y="2032595"/>
            <a:ext cx="243714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Source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898006" y="2413397"/>
            <a:ext cx="243714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Cost of goods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3040086" y="2413397"/>
            <a:ext cx="243714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26.3%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182165" y="2413397"/>
            <a:ext cx="243714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25–35%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7324244" y="2413397"/>
            <a:ext cx="243714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2ECC71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Inside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9466323" y="2413397"/>
            <a:ext cx="1827564" cy="440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National Restaurant Association, 2025, indicative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898006" y="3014464"/>
            <a:ext cx="243714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Rent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3040086" y="3014464"/>
            <a:ext cx="243714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8.5%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182165" y="3014464"/>
            <a:ext cx="243714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8–14%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7324244" y="3014464"/>
            <a:ext cx="243714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2ECC71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Inside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9466323" y="3014464"/>
            <a:ext cx="1827564" cy="440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National Restaurant Association, 2025, indicative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898006" y="3615531"/>
            <a:ext cx="243714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Payroll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3040086" y="3615531"/>
            <a:ext cx="243714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27.7%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5182165" y="3615531"/>
            <a:ext cx="243714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28–38%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7324244" y="3615531"/>
            <a:ext cx="243714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E74C3C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Outside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9466323" y="3615531"/>
            <a:ext cx="1827564" cy="8810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US Bureau of Labor Statistics, Current Employment Statistics, 2025, indicative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734200" y="4712791"/>
            <a:ext cx="10723294" cy="522982"/>
          </a:xfrm>
          <a:prstGeom prst="roundRect">
            <a:avLst>
              <a:gd name="adj" fmla="val 12637"/>
            </a:avLst>
          </a:prstGeom>
          <a:solidFill>
            <a:srgbClr val="4B3F02"/>
          </a:solidFill>
          <a:ln/>
        </p:spPr>
      </p:sp>
      <p:pic>
        <p:nvPicPr>
          <p:cNvPr id="3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1458" y="4884837"/>
            <a:ext cx="196647" cy="157262"/>
          </a:xfrm>
          <a:prstGeom prst="rect">
            <a:avLst/>
          </a:prstGeom>
        </p:spPr>
      </p:pic>
      <p:sp>
        <p:nvSpPr>
          <p:cNvPr id="31" name="Text 28"/>
          <p:cNvSpPr/>
          <p:nvPr/>
        </p:nvSpPr>
        <p:spPr>
          <a:xfrm>
            <a:off x="1245363" y="4870053"/>
            <a:ext cx="10664459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Payroll at 27.7% is below the 28–38% industry band. A ratio outside its band is not necessarily wrong — it is what an underwriter will ask about first.</a:t>
            </a:r>
            <a:endParaRPr lang="en-US" sz="1200" dirty="0"/>
          </a:p>
        </p:txBody>
      </p:sp>
      <p:sp>
        <p:nvSpPr>
          <p:cNvPr id="32" name="Text 29"/>
          <p:cNvSpPr/>
          <p:nvPr/>
        </p:nvSpPr>
        <p:spPr>
          <a:xfrm>
            <a:off x="734200" y="5368528"/>
            <a:ext cx="10723294" cy="440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A0A0B8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Source: National Restaurant Association, Industry Operations Reporting, 2025; US Bureau of Labor Statistics, Current Employment Statistics, 2025 · Slide 23/31 · Confidential</a:t>
            </a:r>
            <a:endParaRPr lang="en-US" sz="1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1402159"/>
            <a:ext cx="1003672" cy="318790"/>
          </a:xfrm>
          <a:prstGeom prst="roundRect">
            <a:avLst>
              <a:gd name="adj" fmla="val 22113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60007" y="1465064"/>
            <a:ext cx="1361644" cy="1929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30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SECTION III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734200" y="1804789"/>
            <a:ext cx="10723294" cy="11655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730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03</a:t>
            </a:r>
            <a:endParaRPr lang="en-US" sz="7300" dirty="0"/>
          </a:p>
        </p:txBody>
      </p:sp>
      <p:sp>
        <p:nvSpPr>
          <p:cNvPr id="5" name="Text 3"/>
          <p:cNvSpPr/>
          <p:nvPr/>
        </p:nvSpPr>
        <p:spPr>
          <a:xfrm>
            <a:off x="734200" y="3284934"/>
            <a:ext cx="10723294" cy="5827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Licensing, Team &amp; Risks</a:t>
            </a:r>
            <a:endParaRPr lang="en-US" sz="3650" dirty="0"/>
          </a:p>
        </p:txBody>
      </p:sp>
      <p:sp>
        <p:nvSpPr>
          <p:cNvPr id="6" name="Text 4"/>
          <p:cNvSpPr/>
          <p:nvPr/>
        </p:nvSpPr>
        <p:spPr>
          <a:xfrm>
            <a:off x="429408" y="4182269"/>
            <a:ext cx="11332879" cy="3357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650" dirty="0">
                <a:solidFill>
                  <a:srgbClr val="A0A0B8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Permit status, operator background, assumptions, and key risk factors</a:t>
            </a:r>
            <a:endParaRPr lang="en-US" sz="1650" dirty="0"/>
          </a:p>
        </p:txBody>
      </p:sp>
      <p:sp>
        <p:nvSpPr>
          <p:cNvPr id="7" name="Shape 5"/>
          <p:cNvSpPr/>
          <p:nvPr/>
        </p:nvSpPr>
        <p:spPr>
          <a:xfrm>
            <a:off x="734200" y="4806355"/>
            <a:ext cx="10723294" cy="25400"/>
          </a:xfrm>
          <a:prstGeom prst="roundRect">
            <a:avLst>
              <a:gd name="adj" fmla="val 49999"/>
            </a:avLst>
          </a:prstGeom>
          <a:solidFill>
            <a:srgbClr val="DAD8E9">
              <a:alpha val="50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429408" y="5120084"/>
            <a:ext cx="11332879" cy="3357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650" dirty="0">
                <a:solidFill>
                  <a:srgbClr val="A0A0B8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Source: Harbor Lane Coffee LLC · Slide 24/31 · Confidential</a:t>
            </a:r>
            <a:endParaRPr lang="en-US" sz="16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583208"/>
            <a:ext cx="980058" cy="177998"/>
          </a:xfrm>
          <a:prstGeom prst="roundRect">
            <a:avLst>
              <a:gd name="adj" fmla="val 22122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04446" y="618331"/>
            <a:ext cx="1449153" cy="1077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0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LICENSING &amp; PERMITS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734200" y="787301"/>
            <a:ext cx="10723294" cy="3255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05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Licensing and Permits</a:t>
            </a:r>
            <a:endParaRPr lang="en-US" sz="2050" dirty="0"/>
          </a:p>
        </p:txBody>
      </p:sp>
      <p:sp>
        <p:nvSpPr>
          <p:cNvPr id="5" name="Shape 3"/>
          <p:cNvSpPr/>
          <p:nvPr/>
        </p:nvSpPr>
        <p:spPr>
          <a:xfrm>
            <a:off x="734200" y="1210965"/>
            <a:ext cx="10723294" cy="1710730"/>
          </a:xfrm>
          <a:prstGeom prst="roundRect">
            <a:avLst>
              <a:gd name="adj" fmla="val 2877"/>
            </a:avLst>
          </a:prstGeom>
          <a:noFill/>
          <a:ln w="635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4200" y="1457623"/>
            <a:ext cx="10723294" cy="7325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734200" y="1701105"/>
            <a:ext cx="10723294" cy="7325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734200" y="1944588"/>
            <a:ext cx="10723294" cy="7325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734200" y="2188071"/>
            <a:ext cx="10723294" cy="7325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734200" y="2431554"/>
            <a:ext cx="10723294" cy="7325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734200" y="2675037"/>
            <a:ext cx="10723294" cy="7325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857725" y="1262856"/>
            <a:ext cx="3052885" cy="1460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Licence or Permit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3535373" y="1262856"/>
            <a:ext cx="3052885" cy="1460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Status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6213022" y="1262856"/>
            <a:ext cx="3052885" cy="1460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Cost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890671" y="1262856"/>
            <a:ext cx="3052885" cy="1460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Lead Time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857725" y="1506339"/>
            <a:ext cx="3052885" cy="1460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Business licence / trade name registration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3535373" y="1506339"/>
            <a:ext cx="3052885" cy="1460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2ECC71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Held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6213022" y="1506339"/>
            <a:ext cx="3052885" cy="1460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$150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8890671" y="1506339"/>
            <a:ext cx="3052885" cy="1460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2 weeks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857725" y="1749822"/>
            <a:ext cx="3052885" cy="1460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Food service establishment permit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3535373" y="1749822"/>
            <a:ext cx="3052885" cy="1460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C9A96E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Applied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6213022" y="1749822"/>
            <a:ext cx="3052885" cy="1460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$400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8890671" y="1749822"/>
            <a:ext cx="3052885" cy="1460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6 weeks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857725" y="1993305"/>
            <a:ext cx="3052885" cy="1460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Food handler / manager certification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3535373" y="1993305"/>
            <a:ext cx="3052885" cy="1460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2ECC71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Held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6213022" y="1993305"/>
            <a:ext cx="3052885" cy="1460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$160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8890671" y="1993305"/>
            <a:ext cx="3052885" cy="1460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 week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857725" y="2236788"/>
            <a:ext cx="3052885" cy="1460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Sales tax permit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3535373" y="2236788"/>
            <a:ext cx="3052885" cy="1460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C9A96E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Applied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13022" y="2236788"/>
            <a:ext cx="3052885" cy="1460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$0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8890671" y="2236788"/>
            <a:ext cx="3052885" cy="1460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2 weeks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857725" y="2480270"/>
            <a:ext cx="3052885" cy="1460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Certificate of occupancy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3535373" y="2480270"/>
            <a:ext cx="3052885" cy="1460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E74C3C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Not started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6213022" y="2480270"/>
            <a:ext cx="3052885" cy="1460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$350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8890671" y="2480270"/>
            <a:ext cx="3052885" cy="1460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8 weeks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857725" y="2723753"/>
            <a:ext cx="3052885" cy="1460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Sign permit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3535373" y="2723753"/>
            <a:ext cx="3052885" cy="1460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E74C3C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Not started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6213022" y="2723753"/>
            <a:ext cx="3052885" cy="1460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$200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8890671" y="2723753"/>
            <a:ext cx="3052885" cy="1460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3 weeks</a:t>
            </a:r>
            <a:endParaRPr lang="en-US" sz="900" dirty="0"/>
          </a:p>
        </p:txBody>
      </p:sp>
      <p:pic>
        <p:nvPicPr>
          <p:cNvPr id="4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10777" y="2995315"/>
            <a:ext cx="6970141" cy="3059708"/>
          </a:xfrm>
          <a:prstGeom prst="rect">
            <a:avLst/>
          </a:prstGeom>
        </p:spPr>
      </p:pic>
      <p:sp>
        <p:nvSpPr>
          <p:cNvPr id="41" name="Text 38"/>
          <p:cNvSpPr/>
          <p:nvPr/>
        </p:nvSpPr>
        <p:spPr>
          <a:xfrm>
            <a:off x="3793232" y="5262580"/>
            <a:ext cx="1221772" cy="167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Held</a:t>
            </a:r>
            <a:endParaRPr lang="en-US" sz="1050" dirty="0"/>
          </a:p>
        </p:txBody>
      </p:sp>
      <p:sp>
        <p:nvSpPr>
          <p:cNvPr id="42" name="Text 39"/>
          <p:cNvSpPr/>
          <p:nvPr/>
        </p:nvSpPr>
        <p:spPr>
          <a:xfrm>
            <a:off x="3793232" y="5484115"/>
            <a:ext cx="1221772" cy="2353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81000"/>
              </a:lnSpc>
              <a:buNone/>
            </a:pPr>
            <a:r>
              <a:rPr lang="en-US" sz="9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Business licence, food handler</a:t>
            </a:r>
            <a:endParaRPr lang="en-US" sz="950" dirty="0"/>
          </a:p>
        </p:txBody>
      </p:sp>
      <p:sp>
        <p:nvSpPr>
          <p:cNvPr id="43" name="Text 40"/>
          <p:cNvSpPr/>
          <p:nvPr/>
        </p:nvSpPr>
        <p:spPr>
          <a:xfrm>
            <a:off x="7223591" y="5215587"/>
            <a:ext cx="1221772" cy="167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Not started</a:t>
            </a:r>
            <a:endParaRPr lang="en-US" sz="1050" dirty="0"/>
          </a:p>
        </p:txBody>
      </p:sp>
      <p:sp>
        <p:nvSpPr>
          <p:cNvPr id="44" name="Text 41"/>
          <p:cNvSpPr/>
          <p:nvPr/>
        </p:nvSpPr>
        <p:spPr>
          <a:xfrm>
            <a:off x="7223591" y="5437122"/>
            <a:ext cx="1221772" cy="2353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81000"/>
              </a:lnSpc>
              <a:buNone/>
            </a:pPr>
            <a:r>
              <a:rPr lang="en-US" sz="9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Certificate of occupancy, sign permit</a:t>
            </a:r>
            <a:endParaRPr lang="en-US" sz="950" dirty="0"/>
          </a:p>
        </p:txBody>
      </p:sp>
      <p:sp>
        <p:nvSpPr>
          <p:cNvPr id="45" name="Text 42"/>
          <p:cNvSpPr/>
          <p:nvPr/>
        </p:nvSpPr>
        <p:spPr>
          <a:xfrm>
            <a:off x="5518481" y="3316171"/>
            <a:ext cx="1221772" cy="167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Applied</a:t>
            </a:r>
            <a:endParaRPr lang="en-US" sz="1050" dirty="0"/>
          </a:p>
        </p:txBody>
      </p:sp>
      <p:sp>
        <p:nvSpPr>
          <p:cNvPr id="46" name="Text 43"/>
          <p:cNvSpPr/>
          <p:nvPr/>
        </p:nvSpPr>
        <p:spPr>
          <a:xfrm>
            <a:off x="5518481" y="3537707"/>
            <a:ext cx="1221772" cy="2353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81000"/>
              </a:lnSpc>
              <a:buNone/>
            </a:pPr>
            <a:r>
              <a:rPr lang="en-US" sz="9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Food service permit, sales tax</a:t>
            </a:r>
            <a:endParaRPr lang="en-US" sz="950" dirty="0"/>
          </a:p>
        </p:txBody>
      </p:sp>
      <p:sp>
        <p:nvSpPr>
          <p:cNvPr id="47" name="Text 44"/>
          <p:cNvSpPr/>
          <p:nvPr/>
        </p:nvSpPr>
        <p:spPr>
          <a:xfrm>
            <a:off x="734200" y="6128643"/>
            <a:ext cx="11332879" cy="1460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A0A0B8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Source: Harbor Lane Coffee LLC · Slide 25/31 · Confidential</a:t>
            </a:r>
            <a:endParaRPr lang="en-US" sz="9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706338"/>
            <a:ext cx="2507691" cy="302816"/>
          </a:xfrm>
          <a:prstGeom prst="roundRect">
            <a:avLst>
              <a:gd name="adj" fmla="val 22115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53756" y="766068"/>
            <a:ext cx="2878165" cy="1833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25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TEAM → OPERATOR BACKGROUND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734200" y="1084858"/>
            <a:ext cx="10723294" cy="553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45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Who Is Running It</a:t>
            </a:r>
            <a:endParaRPr lang="en-US" sz="3450" dirty="0"/>
          </a:p>
        </p:txBody>
      </p:sp>
      <p:sp>
        <p:nvSpPr>
          <p:cNvPr id="5" name="Text 3"/>
          <p:cNvSpPr/>
          <p:nvPr/>
        </p:nvSpPr>
        <p:spPr>
          <a:xfrm>
            <a:off x="734200" y="2111772"/>
            <a:ext cx="3997622" cy="7639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480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9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429408" y="3065066"/>
            <a:ext cx="4607207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Years in the speciality coffee trade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734200" y="3638748"/>
            <a:ext cx="3997622" cy="25400"/>
          </a:xfrm>
          <a:prstGeom prst="roundRect">
            <a:avLst>
              <a:gd name="adj" fmla="val 49999"/>
            </a:avLst>
          </a:prstGeom>
          <a:solidFill>
            <a:srgbClr val="DAD8E9">
              <a:alpha val="50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734200" y="3926880"/>
            <a:ext cx="3997622" cy="6219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A0A0B8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Dana Whitfield — Managing Operator · 70% owner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5224332" y="2135386"/>
            <a:ext cx="448358" cy="448370"/>
          </a:xfrm>
          <a:prstGeom prst="roundRect">
            <a:avLst>
              <a:gd name="adj" fmla="val 18670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315611" y="2193429"/>
            <a:ext cx="265701" cy="33218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0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1</a:t>
            </a:r>
            <a:endParaRPr lang="en-US" sz="2050" dirty="0"/>
          </a:p>
        </p:txBody>
      </p:sp>
      <p:sp>
        <p:nvSpPr>
          <p:cNvPr id="11" name="Text 9"/>
          <p:cNvSpPr/>
          <p:nvPr/>
        </p:nvSpPr>
        <p:spPr>
          <a:xfrm>
            <a:off x="5861995" y="2203847"/>
            <a:ext cx="2363728" cy="5536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Barista → Lead Barista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5861995" y="2946797"/>
            <a:ext cx="2363728" cy="9328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Ristretto Roasters — specialty coffee, front-line operations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8462354" y="2135386"/>
            <a:ext cx="448358" cy="448370"/>
          </a:xfrm>
          <a:prstGeom prst="roundRect">
            <a:avLst>
              <a:gd name="adj" fmla="val 18670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53633" y="2193429"/>
            <a:ext cx="265701" cy="33218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0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2</a:t>
            </a:r>
            <a:endParaRPr lang="en-US" sz="2050" dirty="0"/>
          </a:p>
        </p:txBody>
      </p:sp>
      <p:sp>
        <p:nvSpPr>
          <p:cNvPr id="15" name="Text 13"/>
          <p:cNvSpPr/>
          <p:nvPr/>
        </p:nvSpPr>
        <p:spPr>
          <a:xfrm>
            <a:off x="9100017" y="2203847"/>
            <a:ext cx="2363828" cy="276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Café Manager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9100017" y="2669977"/>
            <a:ext cx="2363828" cy="9328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Four years at a two-site independent in Seattle with full P&amp;L responsibility</a:t>
            </a:r>
            <a:endParaRPr lang="en-US" sz="1550" dirty="0"/>
          </a:p>
        </p:txBody>
      </p:sp>
      <p:sp>
        <p:nvSpPr>
          <p:cNvPr id="17" name="Shape 15"/>
          <p:cNvSpPr/>
          <p:nvPr/>
        </p:nvSpPr>
        <p:spPr>
          <a:xfrm>
            <a:off x="5224332" y="4258270"/>
            <a:ext cx="448358" cy="448370"/>
          </a:xfrm>
          <a:prstGeom prst="roundRect">
            <a:avLst>
              <a:gd name="adj" fmla="val 18670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315611" y="4316313"/>
            <a:ext cx="265701" cy="33218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0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3</a:t>
            </a:r>
            <a:endParaRPr lang="en-US" sz="2050" dirty="0"/>
          </a:p>
        </p:txBody>
      </p:sp>
      <p:sp>
        <p:nvSpPr>
          <p:cNvPr id="19" name="Text 17"/>
          <p:cNvSpPr/>
          <p:nvPr/>
        </p:nvSpPr>
        <p:spPr>
          <a:xfrm>
            <a:off x="5861995" y="4326731"/>
            <a:ext cx="5601850" cy="276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Gap acknowledged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861995" y="4792861"/>
            <a:ext cx="5601850" cy="6219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Bookkeeping at this scale — contracted to a local CPA at $280/month from month one, with a monthly close</a:t>
            </a:r>
            <a:endParaRPr lang="en-US" sz="1550" dirty="0"/>
          </a:p>
        </p:txBody>
      </p:sp>
      <p:sp>
        <p:nvSpPr>
          <p:cNvPr id="21" name="Text 19"/>
          <p:cNvSpPr/>
          <p:nvPr/>
        </p:nvSpPr>
        <p:spPr>
          <a:xfrm>
            <a:off x="734200" y="5840611"/>
            <a:ext cx="11332879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A0A0B8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P&amp;L: Profit &amp; Loss · CPA: Certified Public Accountant · Source: Harbor Lane Coffee LLC · Slide 26/31 · Confidential</a:t>
            </a:r>
            <a:endParaRPr lang="en-US" sz="15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836116"/>
            <a:ext cx="2450939" cy="302816"/>
          </a:xfrm>
          <a:prstGeom prst="roundRect">
            <a:avLst>
              <a:gd name="adj" fmla="val 22115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53756" y="895846"/>
            <a:ext cx="2821413" cy="1833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25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TEAM → OWNERSHIP STRUCTURE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734200" y="1214636"/>
            <a:ext cx="10723294" cy="553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45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The Team</a:t>
            </a:r>
            <a:endParaRPr lang="en-US" sz="3450" dirty="0"/>
          </a:p>
        </p:txBody>
      </p:sp>
      <p:sp>
        <p:nvSpPr>
          <p:cNvPr id="5" name="Shape 3"/>
          <p:cNvSpPr/>
          <p:nvPr/>
        </p:nvSpPr>
        <p:spPr>
          <a:xfrm>
            <a:off x="734200" y="2265164"/>
            <a:ext cx="2464631" cy="3019822"/>
          </a:xfrm>
          <a:prstGeom prst="roundRect">
            <a:avLst>
              <a:gd name="adj" fmla="val 3396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39776" y="2470745"/>
            <a:ext cx="2053479" cy="5536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Dana Whitfield · 70%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939776" y="3213695"/>
            <a:ext cx="2053479" cy="18657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Managing operator — full-time day-to-day. Nine years specialty coffee, lead barista and two-site café manager with full P&amp;L responsibility.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3388136" y="2265164"/>
            <a:ext cx="2464631" cy="3019822"/>
          </a:xfrm>
          <a:prstGeom prst="roundRect">
            <a:avLst>
              <a:gd name="adj" fmla="val 3396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593712" y="2470745"/>
            <a:ext cx="2053479" cy="5536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Marcus Oyelaran · 30%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3593712" y="3213695"/>
            <a:ext cx="2053479" cy="12438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Co-owner. Both principals provide personal guarantees on the five-year lease.</a:t>
            </a:r>
            <a:endParaRPr lang="en-US" sz="1550" dirty="0"/>
          </a:p>
        </p:txBody>
      </p:sp>
      <p:sp>
        <p:nvSpPr>
          <p:cNvPr id="11" name="Text 9"/>
          <p:cNvSpPr/>
          <p:nvPr/>
        </p:nvSpPr>
        <p:spPr>
          <a:xfrm>
            <a:off x="6345277" y="2241550"/>
            <a:ext cx="5118567" cy="3320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05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Known gap and mitigation</a:t>
            </a:r>
            <a:endParaRPr lang="en-US" sz="2050" dirty="0"/>
          </a:p>
        </p:txBody>
      </p:sp>
      <p:sp>
        <p:nvSpPr>
          <p:cNvPr id="12" name="Text 10"/>
          <p:cNvSpPr/>
          <p:nvPr/>
        </p:nvSpPr>
        <p:spPr>
          <a:xfrm>
            <a:off x="6345277" y="2762945"/>
            <a:ext cx="5118567" cy="17251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spcAft>
                <a:spcPts val="1300"/>
              </a:spcAft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Neither principal has managed bookkeeping at this operating scale. The business has contracted a local CPA at $280 per month from month one, with a monthly close cycle rather than an annual review.</a:t>
            </a:r>
            <a:endParaRPr lang="en-US" sz="1550" dirty="0"/>
          </a:p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A0A0B8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CPA: Certified Public Accountant · P&amp;L: Profit &amp; Loss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734200" y="5710833"/>
            <a:ext cx="11332879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A0A0B8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Source: Harbor Lane Coffee LLC · Slide 27/31 · Confidential</a:t>
            </a:r>
            <a:endParaRPr lang="en-US" sz="15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847229"/>
            <a:ext cx="1662468" cy="302816"/>
          </a:xfrm>
          <a:prstGeom prst="roundRect">
            <a:avLst>
              <a:gd name="adj" fmla="val 22115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53756" y="906959"/>
            <a:ext cx="2032941" cy="1833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25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RISKS → KEY DRIVERS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734200" y="1225748"/>
            <a:ext cx="10723294" cy="553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45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What Makes or Breaks a Coffee Shop</a:t>
            </a:r>
            <a:endParaRPr lang="en-US" sz="34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4200" y="2063353"/>
            <a:ext cx="5266995" cy="177254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60423" y="2287984"/>
            <a:ext cx="4716146" cy="276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Day-part concentration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1060423" y="2678410"/>
            <a:ext cx="4716146" cy="9328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Most independents take 60–70% of daily revenue before 11am. Capacity at 8am — not average capacity — is the real ceiling.</a:t>
            </a:r>
            <a:endParaRPr lang="en-US" sz="15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90500" y="2063353"/>
            <a:ext cx="5266995" cy="1772543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516723" y="2287984"/>
            <a:ext cx="4716146" cy="276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Average ticket is the lever</a:t>
            </a:r>
            <a:endParaRPr lang="en-US" sz="1700" dirty="0"/>
          </a:p>
        </p:txBody>
      </p:sp>
      <p:sp>
        <p:nvSpPr>
          <p:cNvPr id="10" name="Text 6"/>
          <p:cNvSpPr/>
          <p:nvPr/>
        </p:nvSpPr>
        <p:spPr>
          <a:xfrm>
            <a:off x="6516723" y="2678410"/>
            <a:ext cx="4716146" cy="6219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Attaching food to a drink moves the ticket further than raising drink prices alone.</a:t>
            </a:r>
            <a:endParaRPr lang="en-US" sz="155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34200" y="4025205"/>
            <a:ext cx="5266995" cy="1461591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060423" y="4249837"/>
            <a:ext cx="4716146" cy="276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Espresso equipment risk</a:t>
            </a:r>
            <a:endParaRPr lang="en-US" sz="1700" dirty="0"/>
          </a:p>
        </p:txBody>
      </p:sp>
      <p:sp>
        <p:nvSpPr>
          <p:cNvPr id="13" name="Text 8"/>
          <p:cNvSpPr/>
          <p:nvPr/>
        </p:nvSpPr>
        <p:spPr>
          <a:xfrm>
            <a:off x="1060423" y="4640263"/>
            <a:ext cx="4716146" cy="6219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The single largest capex line and the one most often financed separately. Downtime is a direct revenue loss.</a:t>
            </a:r>
            <a:endParaRPr lang="en-US" sz="155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90500" y="4025205"/>
            <a:ext cx="5266995" cy="1461591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6516723" y="4249837"/>
            <a:ext cx="4716146" cy="276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Input cost sensitivity</a:t>
            </a:r>
            <a:endParaRPr lang="en-US" sz="1700" dirty="0"/>
          </a:p>
        </p:txBody>
      </p:sp>
      <p:sp>
        <p:nvSpPr>
          <p:cNvPr id="16" name="Text 10"/>
          <p:cNvSpPr/>
          <p:nvPr/>
        </p:nvSpPr>
        <p:spPr>
          <a:xfrm>
            <a:off x="6516723" y="4640263"/>
            <a:ext cx="4716146" cy="6219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Milk and bean costs move; a plan with no sensitivity analysis on them is not credible. See assumptions table.</a:t>
            </a:r>
            <a:endParaRPr lang="en-US" sz="1550" dirty="0"/>
          </a:p>
        </p:txBody>
      </p:sp>
      <p:sp>
        <p:nvSpPr>
          <p:cNvPr id="17" name="Text 11"/>
          <p:cNvSpPr/>
          <p:nvPr/>
        </p:nvSpPr>
        <p:spPr>
          <a:xfrm>
            <a:off x="734200" y="5699720"/>
            <a:ext cx="11332879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A0A0B8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Capex: Capital Expenditure · Source: Harbor Lane Coffee LLC · Slide 28/31 · Confidential</a:t>
            </a:r>
            <a:endParaRPr lang="en-US" sz="155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627757"/>
            <a:ext cx="2235640" cy="286742"/>
          </a:xfrm>
          <a:prstGeom prst="roundRect">
            <a:avLst>
              <a:gd name="adj" fmla="val 22126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47406" y="684312"/>
            <a:ext cx="2618813" cy="1736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15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RISKS → RAMP AND MITIGATION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734200" y="982464"/>
            <a:ext cx="10723294" cy="524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30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Risks and Mitigations</a:t>
            </a:r>
            <a:endParaRPr lang="en-US" sz="3300" dirty="0"/>
          </a:p>
        </p:txBody>
      </p:sp>
      <p:sp>
        <p:nvSpPr>
          <p:cNvPr id="5" name="Text 3"/>
          <p:cNvSpPr/>
          <p:nvPr/>
        </p:nvSpPr>
        <p:spPr>
          <a:xfrm>
            <a:off x="734200" y="1931690"/>
            <a:ext cx="5131366" cy="3146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950" dirty="0">
                <a:solidFill>
                  <a:srgbClr val="E74C3C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Primary risk</a:t>
            </a:r>
            <a:endParaRPr lang="en-US" sz="1950" dirty="0"/>
          </a:p>
        </p:txBody>
      </p:sp>
      <p:sp>
        <p:nvSpPr>
          <p:cNvPr id="6" name="Text 4"/>
          <p:cNvSpPr/>
          <p:nvPr/>
        </p:nvSpPr>
        <p:spPr>
          <a:xfrm>
            <a:off x="734200" y="2416175"/>
            <a:ext cx="5131366" cy="18745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spcAft>
                <a:spcPts val="1200"/>
              </a:spcAft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The projections assume the business reaches 3,000 monthly transactions within the first seven months and stabilises near 6,200 thereafter. A slower ramp would extend the cash-trough period beyond month five and reduce the Year-1 DSCR below 1.92.</a:t>
            </a:r>
            <a:endParaRPr lang="en-US" sz="1450" dirty="0"/>
          </a:p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A0A0B8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The conservative scenario (−20% volume) produces a cash low point of $14,685 and a DSCR of −1.4.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6332478" y="1931690"/>
            <a:ext cx="5131366" cy="3146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950" dirty="0">
                <a:solidFill>
                  <a:srgbClr val="2ECC71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Mitigations</a:t>
            </a:r>
            <a:endParaRPr lang="en-US" sz="195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403319" y="2443262"/>
            <a:ext cx="283163" cy="28317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6946131" y="2437408"/>
            <a:ext cx="4517714" cy="262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Documented operator P&amp;L experience</a:t>
            </a:r>
            <a:endParaRPr lang="en-US" sz="1650" dirty="0"/>
          </a:p>
        </p:txBody>
      </p:sp>
      <p:sp>
        <p:nvSpPr>
          <p:cNvPr id="10" name="Text 7"/>
          <p:cNvSpPr/>
          <p:nvPr/>
        </p:nvSpPr>
        <p:spPr>
          <a:xfrm>
            <a:off x="6946131" y="2869505"/>
            <a:ext cx="4517714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Four years managing two-site operations in Seattle</a:t>
            </a:r>
            <a:endParaRPr lang="en-US" sz="1450" dirty="0"/>
          </a:p>
        </p:txBody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03319" y="3502124"/>
            <a:ext cx="283163" cy="28317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946131" y="3496270"/>
            <a:ext cx="4517714" cy="262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Staffing flexibility</a:t>
            </a:r>
            <a:endParaRPr lang="en-US" sz="1650" dirty="0"/>
          </a:p>
        </p:txBody>
      </p:sp>
      <p:sp>
        <p:nvSpPr>
          <p:cNvPr id="13" name="Text 9"/>
          <p:cNvSpPr/>
          <p:nvPr/>
        </p:nvSpPr>
        <p:spPr>
          <a:xfrm>
            <a:off x="6946131" y="3928368"/>
            <a:ext cx="4517714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Third morning barista added only once volume justifies it</a:t>
            </a:r>
            <a:endParaRPr lang="en-US" sz="1450" dirty="0"/>
          </a:p>
        </p:txBody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03319" y="4560987"/>
            <a:ext cx="283163" cy="28317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6946131" y="4555133"/>
            <a:ext cx="4517714" cy="262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Demand evidence</a:t>
            </a:r>
            <a:endParaRPr lang="en-US" sz="1650" dirty="0"/>
          </a:p>
        </p:txBody>
      </p:sp>
      <p:sp>
        <p:nvSpPr>
          <p:cNvPr id="16" name="Text 11"/>
          <p:cNvSpPr/>
          <p:nvPr/>
        </p:nvSpPr>
        <p:spPr>
          <a:xfrm>
            <a:off x="6946131" y="4987230"/>
            <a:ext cx="4517714" cy="5738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Eleven-week pop-up at same corner averaged 118 transactions/day without paid marketing</a:t>
            </a:r>
            <a:endParaRPr lang="en-US" sz="1450" dirty="0"/>
          </a:p>
        </p:txBody>
      </p:sp>
      <p:sp>
        <p:nvSpPr>
          <p:cNvPr id="17" name="Text 12"/>
          <p:cNvSpPr/>
          <p:nvPr/>
        </p:nvSpPr>
        <p:spPr>
          <a:xfrm>
            <a:off x="734200" y="5943302"/>
            <a:ext cx="11332879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A0A0B8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DSCR: Debt Service Coverage Ratio · P&amp;L: Profit &amp; Loss · Source: Harbor Lane Coffee LLC · Slide 29/31 · Confidential</a:t>
            </a:r>
            <a:endParaRPr lang="en-US" sz="14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629146"/>
            <a:ext cx="1387341" cy="250924"/>
          </a:xfrm>
          <a:prstGeom prst="roundRect">
            <a:avLst>
              <a:gd name="adj" fmla="val 22123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33317" y="678656"/>
            <a:ext cx="1798692" cy="1519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00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EXECUTIVE SUMMARY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34200" y="932061"/>
            <a:ext cx="10723294" cy="4588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85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The Plan in Six Numbers</a:t>
            </a:r>
            <a:endParaRPr lang="en-US" sz="2850" dirty="0"/>
          </a:p>
        </p:txBody>
      </p:sp>
      <p:sp>
        <p:nvSpPr>
          <p:cNvPr id="5" name="Text 3"/>
          <p:cNvSpPr/>
          <p:nvPr/>
        </p:nvSpPr>
        <p:spPr>
          <a:xfrm>
            <a:off x="1262229" y="1668661"/>
            <a:ext cx="4224232" cy="545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42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$444K</a:t>
            </a:r>
            <a:endParaRPr lang="en-US" sz="4250" dirty="0"/>
          </a:p>
        </p:txBody>
      </p:sp>
      <p:sp>
        <p:nvSpPr>
          <p:cNvPr id="6" name="Text 4"/>
          <p:cNvSpPr/>
          <p:nvPr/>
        </p:nvSpPr>
        <p:spPr>
          <a:xfrm>
            <a:off x="734200" y="2393950"/>
            <a:ext cx="5280290" cy="2293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Year-1 Revenue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705135" y="1668661"/>
            <a:ext cx="4224232" cy="545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42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4,487</a:t>
            </a:r>
            <a:endParaRPr lang="en-US" sz="4250" dirty="0"/>
          </a:p>
        </p:txBody>
      </p:sp>
      <p:sp>
        <p:nvSpPr>
          <p:cNvPr id="8" name="Text 6"/>
          <p:cNvSpPr/>
          <p:nvPr/>
        </p:nvSpPr>
        <p:spPr>
          <a:xfrm>
            <a:off x="6177106" y="2393950"/>
            <a:ext cx="5280389" cy="2293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Break-Even Volume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177106" y="2701330"/>
            <a:ext cx="5280389" cy="2361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19000"/>
              </a:lnSpc>
              <a:buNone/>
            </a:pPr>
            <a:r>
              <a:rPr lang="en-US" sz="13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Units per month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262229" y="3280172"/>
            <a:ext cx="4224232" cy="545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42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6</a:t>
            </a:r>
            <a:endParaRPr lang="en-US" sz="4250" dirty="0"/>
          </a:p>
        </p:txBody>
      </p:sp>
      <p:sp>
        <p:nvSpPr>
          <p:cNvPr id="11" name="Text 9"/>
          <p:cNvSpPr/>
          <p:nvPr/>
        </p:nvSpPr>
        <p:spPr>
          <a:xfrm>
            <a:off x="734200" y="4005461"/>
            <a:ext cx="5280290" cy="2293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Month Break-Even Reached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705135" y="3280172"/>
            <a:ext cx="4224232" cy="545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42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57.5%</a:t>
            </a:r>
            <a:endParaRPr lang="en-US" sz="4250" dirty="0"/>
          </a:p>
        </p:txBody>
      </p:sp>
      <p:sp>
        <p:nvSpPr>
          <p:cNvPr id="13" name="Text 11"/>
          <p:cNvSpPr/>
          <p:nvPr/>
        </p:nvSpPr>
        <p:spPr>
          <a:xfrm>
            <a:off x="6177106" y="4005461"/>
            <a:ext cx="5280389" cy="2293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Capacity at Break-Even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262229" y="4577556"/>
            <a:ext cx="4224232" cy="545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42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$46K</a:t>
            </a:r>
            <a:endParaRPr lang="en-US" sz="4250" dirty="0"/>
          </a:p>
        </p:txBody>
      </p:sp>
      <p:sp>
        <p:nvSpPr>
          <p:cNvPr id="15" name="Text 13"/>
          <p:cNvSpPr/>
          <p:nvPr/>
        </p:nvSpPr>
        <p:spPr>
          <a:xfrm>
            <a:off x="734200" y="5302845"/>
            <a:ext cx="5280290" cy="2293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Cash Low Point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734200" y="5610225"/>
            <a:ext cx="5280290" cy="2361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19000"/>
              </a:lnSpc>
              <a:buNone/>
            </a:pPr>
            <a:r>
              <a:rPr lang="en-US" sz="13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Month 5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705135" y="4577556"/>
            <a:ext cx="4224232" cy="545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42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$5.75</a:t>
            </a:r>
            <a:endParaRPr lang="en-US" sz="4250" dirty="0"/>
          </a:p>
        </p:txBody>
      </p:sp>
      <p:sp>
        <p:nvSpPr>
          <p:cNvPr id="18" name="Text 16"/>
          <p:cNvSpPr/>
          <p:nvPr/>
        </p:nvSpPr>
        <p:spPr>
          <a:xfrm>
            <a:off x="6177106" y="5302845"/>
            <a:ext cx="5280389" cy="2293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Contribution Per Unit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734200" y="5992713"/>
            <a:ext cx="11332879" cy="2361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en-US" sz="1300" dirty="0">
                <a:solidFill>
                  <a:srgbClr val="A0A0B8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Source: Harbor Lane Coffee LLC · Slide 3/31 · Confidential</a:t>
            </a:r>
            <a:endParaRPr lang="en-US" sz="13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578644"/>
            <a:ext cx="947218" cy="239018"/>
          </a:xfrm>
          <a:prstGeom prst="roundRect">
            <a:avLst>
              <a:gd name="adj" fmla="val 22119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8555" y="625773"/>
            <a:ext cx="1368093" cy="1447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95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ASSUMPTIONS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734200" y="864791"/>
            <a:ext cx="10723294" cy="4370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Assumptions</a:t>
            </a:r>
            <a:endParaRPr lang="en-US" sz="2750" dirty="0"/>
          </a:p>
        </p:txBody>
      </p:sp>
      <p:sp>
        <p:nvSpPr>
          <p:cNvPr id="5" name="Text 3"/>
          <p:cNvSpPr/>
          <p:nvPr/>
        </p:nvSpPr>
        <p:spPr>
          <a:xfrm>
            <a:off x="734200" y="1478855"/>
            <a:ext cx="10723294" cy="440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Every figure is either supplied by the operator, confirmed by a document, or a benchmark default with its source named. The last column shows the effect of each assumption being 20% worse.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734200" y="2052141"/>
            <a:ext cx="10723294" cy="3653830"/>
          </a:xfrm>
          <a:prstGeom prst="roundRect">
            <a:avLst>
              <a:gd name="adj" fmla="val 1809"/>
            </a:avLst>
          </a:prstGeom>
          <a:noFill/>
          <a:ln w="635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34200" y="2436118"/>
            <a:ext cx="10723294" cy="9835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734200" y="2816920"/>
            <a:ext cx="10723294" cy="9835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734200" y="3197721"/>
            <a:ext cx="10723294" cy="9835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734200" y="3578523"/>
            <a:ext cx="10723294" cy="9835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734200" y="3959324"/>
            <a:ext cx="10723294" cy="9835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734200" y="4340126"/>
            <a:ext cx="10723294" cy="9835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734200" y="4720927"/>
            <a:ext cx="10723294" cy="9835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734200" y="5101729"/>
            <a:ext cx="10723294" cy="9835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897808" y="2135584"/>
            <a:ext cx="297271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Assumption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3575457" y="2135584"/>
            <a:ext cx="297271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Value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253105" y="2135584"/>
            <a:ext cx="297271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Source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8930754" y="2135584"/>
            <a:ext cx="297271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If 20% worse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897808" y="2516386"/>
            <a:ext cx="297271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Price per unit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3575457" y="2516386"/>
            <a:ext cx="297271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$7.80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6253105" y="2516386"/>
            <a:ext cx="297271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Operator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8930754" y="2516386"/>
            <a:ext cx="297271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E74C3C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DSCR → −2.59; cash low $−4,718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897808" y="2897188"/>
            <a:ext cx="297271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Variable cost per unit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3575457" y="2897188"/>
            <a:ext cx="297271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$2.05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6253105" y="2897188"/>
            <a:ext cx="297271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Operator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8930754" y="2897188"/>
            <a:ext cx="297271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E74C3C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DSCR → 0.74; cash low $37,848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897808" y="3277989"/>
            <a:ext cx="297271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Steady-state volume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3575457" y="3277989"/>
            <a:ext cx="297271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6,200 units/month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6253105" y="3277989"/>
            <a:ext cx="297271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Operator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8930754" y="3277989"/>
            <a:ext cx="297271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E74C3C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DSCR → −0.82; cash low $26,214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897808" y="3658791"/>
            <a:ext cx="297271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Monthly payroll (excl. owner)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3575457" y="3658791"/>
            <a:ext cx="297271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$13,387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6253105" y="3658791"/>
            <a:ext cx="297271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Operator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8930754" y="3658791"/>
            <a:ext cx="297271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E74C3C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DSCR → 0.29; cash low $31,507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897808" y="4039592"/>
            <a:ext cx="297271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Monthly rent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3575457" y="4039592"/>
            <a:ext cx="297271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$4,100</a:t>
            </a:r>
            <a:endParaRPr lang="en-US" sz="1200" dirty="0"/>
          </a:p>
        </p:txBody>
      </p:sp>
      <p:sp>
        <p:nvSpPr>
          <p:cNvPr id="37" name="Text 35"/>
          <p:cNvSpPr/>
          <p:nvPr/>
        </p:nvSpPr>
        <p:spPr>
          <a:xfrm>
            <a:off x="6253105" y="4039592"/>
            <a:ext cx="297271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Confirmed from lease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8930754" y="4039592"/>
            <a:ext cx="297271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DSCR → 1.43; cash low $42,160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897808" y="4420394"/>
            <a:ext cx="297271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COGS as % of revenue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3575457" y="4420394"/>
            <a:ext cx="297271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26.3%</a:t>
            </a:r>
            <a:endParaRPr lang="en-US" sz="1200" dirty="0"/>
          </a:p>
        </p:txBody>
      </p:sp>
      <p:sp>
        <p:nvSpPr>
          <p:cNvPr id="41" name="Text 39"/>
          <p:cNvSpPr/>
          <p:nvPr/>
        </p:nvSpPr>
        <p:spPr>
          <a:xfrm>
            <a:off x="6253105" y="4420394"/>
            <a:ext cx="297271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NRA band 25–35%, 2025, indicative</a:t>
            </a:r>
            <a:endParaRPr lang="en-US" sz="1200" dirty="0"/>
          </a:p>
        </p:txBody>
      </p:sp>
      <p:sp>
        <p:nvSpPr>
          <p:cNvPr id="42" name="Text 40"/>
          <p:cNvSpPr/>
          <p:nvPr/>
        </p:nvSpPr>
        <p:spPr>
          <a:xfrm>
            <a:off x="8930754" y="4420394"/>
            <a:ext cx="297271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2ECC71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Inside the band</a:t>
            </a:r>
            <a:endParaRPr lang="en-US" sz="1200" dirty="0"/>
          </a:p>
        </p:txBody>
      </p:sp>
      <p:sp>
        <p:nvSpPr>
          <p:cNvPr id="43" name="Text 41"/>
          <p:cNvSpPr/>
          <p:nvPr/>
        </p:nvSpPr>
        <p:spPr>
          <a:xfrm>
            <a:off x="897808" y="4801195"/>
            <a:ext cx="297271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Rent as % of revenue</a:t>
            </a:r>
            <a:endParaRPr lang="en-US" sz="1200" dirty="0"/>
          </a:p>
        </p:txBody>
      </p:sp>
      <p:sp>
        <p:nvSpPr>
          <p:cNvPr id="44" name="Text 42"/>
          <p:cNvSpPr/>
          <p:nvPr/>
        </p:nvSpPr>
        <p:spPr>
          <a:xfrm>
            <a:off x="3575457" y="4801195"/>
            <a:ext cx="297271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8.5%</a:t>
            </a:r>
            <a:endParaRPr lang="en-US" sz="1200" dirty="0"/>
          </a:p>
        </p:txBody>
      </p:sp>
      <p:sp>
        <p:nvSpPr>
          <p:cNvPr id="45" name="Text 43"/>
          <p:cNvSpPr/>
          <p:nvPr/>
        </p:nvSpPr>
        <p:spPr>
          <a:xfrm>
            <a:off x="6253105" y="4801195"/>
            <a:ext cx="297271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NRA band 8–14%, 2025, indicative</a:t>
            </a:r>
            <a:endParaRPr lang="en-US" sz="1200" dirty="0"/>
          </a:p>
        </p:txBody>
      </p:sp>
      <p:sp>
        <p:nvSpPr>
          <p:cNvPr id="46" name="Text 44"/>
          <p:cNvSpPr/>
          <p:nvPr/>
        </p:nvSpPr>
        <p:spPr>
          <a:xfrm>
            <a:off x="8930754" y="4801195"/>
            <a:ext cx="297271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2ECC71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Inside the band</a:t>
            </a:r>
            <a:endParaRPr lang="en-US" sz="1200" dirty="0"/>
          </a:p>
        </p:txBody>
      </p:sp>
      <p:sp>
        <p:nvSpPr>
          <p:cNvPr id="47" name="Text 45"/>
          <p:cNvSpPr/>
          <p:nvPr/>
        </p:nvSpPr>
        <p:spPr>
          <a:xfrm>
            <a:off x="897808" y="5181997"/>
            <a:ext cx="297271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Payroll as % of revenue</a:t>
            </a:r>
            <a:endParaRPr lang="en-US" sz="1200" dirty="0"/>
          </a:p>
        </p:txBody>
      </p:sp>
      <p:sp>
        <p:nvSpPr>
          <p:cNvPr id="48" name="Text 46"/>
          <p:cNvSpPr/>
          <p:nvPr/>
        </p:nvSpPr>
        <p:spPr>
          <a:xfrm>
            <a:off x="3575457" y="5181997"/>
            <a:ext cx="297271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27.7%</a:t>
            </a:r>
            <a:endParaRPr lang="en-US" sz="1200" dirty="0"/>
          </a:p>
        </p:txBody>
      </p:sp>
      <p:sp>
        <p:nvSpPr>
          <p:cNvPr id="49" name="Text 47"/>
          <p:cNvSpPr/>
          <p:nvPr/>
        </p:nvSpPr>
        <p:spPr>
          <a:xfrm>
            <a:off x="6253105" y="5181997"/>
            <a:ext cx="2972718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BLS band 28–38%, 2025, indicative</a:t>
            </a:r>
            <a:endParaRPr lang="en-US" sz="1200" dirty="0"/>
          </a:p>
        </p:txBody>
      </p:sp>
      <p:sp>
        <p:nvSpPr>
          <p:cNvPr id="50" name="Text 48"/>
          <p:cNvSpPr/>
          <p:nvPr/>
        </p:nvSpPr>
        <p:spPr>
          <a:xfrm>
            <a:off x="8930754" y="5181997"/>
            <a:ext cx="2363133" cy="440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E74C3C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Outside the band — expect to be asked</a:t>
            </a:r>
            <a:endParaRPr lang="en-US" sz="1200" dirty="0"/>
          </a:p>
        </p:txBody>
      </p:sp>
      <p:sp>
        <p:nvSpPr>
          <p:cNvPr id="51" name="Text 49"/>
          <p:cNvSpPr/>
          <p:nvPr/>
        </p:nvSpPr>
        <p:spPr>
          <a:xfrm>
            <a:off x="734200" y="5838726"/>
            <a:ext cx="10723294" cy="440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A0A0B8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DSCR: Debt Service Coverage Ratio · COGS: Cost of Goods Sold · NRA: National Restaurant Association · BLS: US Bureau of Labor Statistics · Source: Harbor Lane Coffee LLC · Slide 30/31 · Confidential</a:t>
            </a:r>
            <a:endParaRPr lang="en-US" sz="12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624185"/>
            <a:ext cx="2119359" cy="282476"/>
          </a:xfrm>
          <a:prstGeom prst="roundRect">
            <a:avLst>
              <a:gd name="adj" fmla="val 22109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45719" y="679946"/>
            <a:ext cx="2505905" cy="1709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15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SUMMARY · FUNDING REQUEST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734200" y="972443"/>
            <a:ext cx="10723294" cy="51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The Request, Restated</a:t>
            </a:r>
            <a:endParaRPr lang="en-US" sz="3250" dirty="0"/>
          </a:p>
        </p:txBody>
      </p:sp>
      <p:sp>
        <p:nvSpPr>
          <p:cNvPr id="5" name="Text 3"/>
          <p:cNvSpPr/>
          <p:nvPr/>
        </p:nvSpPr>
        <p:spPr>
          <a:xfrm>
            <a:off x="997123" y="1828502"/>
            <a:ext cx="4732814" cy="6133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48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$118K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734200" y="2658170"/>
            <a:ext cx="5258760" cy="2581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Loan Requested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34200" y="3015059"/>
            <a:ext cx="5258760" cy="2802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6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120 months at 11.25%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6461658" y="1828502"/>
            <a:ext cx="4732814" cy="6133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48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32.8%</a:t>
            </a:r>
            <a:endParaRPr lang="en-US" sz="4800" dirty="0"/>
          </a:p>
        </p:txBody>
      </p:sp>
      <p:sp>
        <p:nvSpPr>
          <p:cNvPr id="9" name="Text 7"/>
          <p:cNvSpPr/>
          <p:nvPr/>
        </p:nvSpPr>
        <p:spPr>
          <a:xfrm>
            <a:off x="6198735" y="2658170"/>
            <a:ext cx="5258760" cy="2581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Owner Injection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198735" y="3015059"/>
            <a:ext cx="5258760" cy="2802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6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$42,000 of $128,000 total project cost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997123" y="3717528"/>
            <a:ext cx="4732814" cy="6133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48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4,487</a:t>
            </a:r>
            <a:endParaRPr lang="en-US" sz="4800" dirty="0"/>
          </a:p>
        </p:txBody>
      </p:sp>
      <p:sp>
        <p:nvSpPr>
          <p:cNvPr id="12" name="Text 10"/>
          <p:cNvSpPr/>
          <p:nvPr/>
        </p:nvSpPr>
        <p:spPr>
          <a:xfrm>
            <a:off x="734200" y="4547195"/>
            <a:ext cx="5258760" cy="2581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Break-Even Volume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734200" y="4904085"/>
            <a:ext cx="5258760" cy="2802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6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Units/month — 57.5% of capacity, reached month 6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6461658" y="3717528"/>
            <a:ext cx="4732814" cy="6133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48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1.92</a:t>
            </a:r>
            <a:endParaRPr lang="en-US" sz="4800" dirty="0"/>
          </a:p>
        </p:txBody>
      </p:sp>
      <p:sp>
        <p:nvSpPr>
          <p:cNvPr id="15" name="Text 13"/>
          <p:cNvSpPr/>
          <p:nvPr/>
        </p:nvSpPr>
        <p:spPr>
          <a:xfrm>
            <a:off x="6198735" y="4547195"/>
            <a:ext cx="5258760" cy="2581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Year-1 DSCR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198735" y="4904085"/>
            <a:ext cx="5258760" cy="2802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6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Against a lender floor of 1.25</a:t>
            </a:r>
            <a:endParaRPr lang="en-US" sz="1450" dirty="0"/>
          </a:p>
        </p:txBody>
      </p:sp>
      <p:sp>
        <p:nvSpPr>
          <p:cNvPr id="17" name="Shape 15"/>
          <p:cNvSpPr/>
          <p:nvPr/>
        </p:nvSpPr>
        <p:spPr>
          <a:xfrm>
            <a:off x="734200" y="5416054"/>
            <a:ext cx="10723294" cy="25400"/>
          </a:xfrm>
          <a:prstGeom prst="roundRect">
            <a:avLst>
              <a:gd name="adj" fmla="val 49999"/>
            </a:avLst>
          </a:prstGeom>
          <a:solidFill>
            <a:srgbClr val="DAD8E9">
              <a:alpha val="50000"/>
            </a:srgbClr>
          </a:solidFill>
          <a:ln/>
        </p:spPr>
      </p:sp>
      <p:sp>
        <p:nvSpPr>
          <p:cNvPr id="18" name="Text 16"/>
          <p:cNvSpPr/>
          <p:nvPr/>
        </p:nvSpPr>
        <p:spPr>
          <a:xfrm>
            <a:off x="734200" y="5673130"/>
            <a:ext cx="10723294" cy="5605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26000"/>
              </a:lnSpc>
              <a:buNone/>
            </a:pPr>
            <a:r>
              <a:rPr lang="en-US" sz="1450" dirty="0">
                <a:solidFill>
                  <a:srgbClr val="A0A0B8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DSCR: Debt Service Coverage Ratio · All figures provided by operator or confirmed by document · Source: Harbor Lane Coffee LLC · Slide 31/31 · Confidential</a:t>
            </a:r>
            <a:endParaRPr lang="en-US" sz="14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1402159"/>
            <a:ext cx="926085" cy="318790"/>
          </a:xfrm>
          <a:prstGeom prst="roundRect">
            <a:avLst>
              <a:gd name="adj" fmla="val 22113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60007" y="1465064"/>
            <a:ext cx="1284057" cy="1929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30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SECTION I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734200" y="1804789"/>
            <a:ext cx="10723294" cy="11655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730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01</a:t>
            </a:r>
            <a:endParaRPr lang="en-US" sz="7300" dirty="0"/>
          </a:p>
        </p:txBody>
      </p:sp>
      <p:sp>
        <p:nvSpPr>
          <p:cNvPr id="5" name="Text 3"/>
          <p:cNvSpPr/>
          <p:nvPr/>
        </p:nvSpPr>
        <p:spPr>
          <a:xfrm>
            <a:off x="734200" y="3284934"/>
            <a:ext cx="10723294" cy="5827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The Business</a:t>
            </a:r>
            <a:endParaRPr lang="en-US" sz="3650" dirty="0"/>
          </a:p>
        </p:txBody>
      </p:sp>
      <p:sp>
        <p:nvSpPr>
          <p:cNvPr id="6" name="Text 4"/>
          <p:cNvSpPr/>
          <p:nvPr/>
        </p:nvSpPr>
        <p:spPr>
          <a:xfrm>
            <a:off x="429408" y="4182269"/>
            <a:ext cx="11332879" cy="3357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650" dirty="0">
                <a:solidFill>
                  <a:srgbClr val="A0A0B8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Entity structure, location, and operational footprint</a:t>
            </a:r>
            <a:endParaRPr lang="en-US" sz="1650" dirty="0"/>
          </a:p>
        </p:txBody>
      </p:sp>
      <p:sp>
        <p:nvSpPr>
          <p:cNvPr id="7" name="Shape 5"/>
          <p:cNvSpPr/>
          <p:nvPr/>
        </p:nvSpPr>
        <p:spPr>
          <a:xfrm>
            <a:off x="734200" y="4806355"/>
            <a:ext cx="10723294" cy="25400"/>
          </a:xfrm>
          <a:prstGeom prst="roundRect">
            <a:avLst>
              <a:gd name="adj" fmla="val 49999"/>
            </a:avLst>
          </a:prstGeom>
          <a:solidFill>
            <a:srgbClr val="DAD8E9">
              <a:alpha val="50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429408" y="5120084"/>
            <a:ext cx="11332879" cy="3357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650" dirty="0">
                <a:solidFill>
                  <a:srgbClr val="A0A0B8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Source: Harbor Lane Coffee LLC · Slide 4/31 · Confidential</a:t>
            </a:r>
            <a:endParaRPr lang="en-US" sz="1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743545"/>
            <a:ext cx="1564045" cy="254893"/>
          </a:xfrm>
          <a:prstGeom prst="roundRect">
            <a:avLst>
              <a:gd name="adj" fmla="val 22125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34806" y="793849"/>
            <a:ext cx="1972419" cy="154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05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THE BUSINESS → ENTITY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734200" y="1052116"/>
            <a:ext cx="10723294" cy="4661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90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The Business</a:t>
            </a:r>
            <a:endParaRPr lang="en-US" sz="29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4200" y="1870571"/>
            <a:ext cx="5156964" cy="122445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97223" y="2057400"/>
            <a:ext cx="4707117" cy="2331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Entity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997223" y="2424807"/>
            <a:ext cx="4707117" cy="4833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Harbor Lane Coffee LLC — Oregon limited liability company, formed April 2, 2026.</a:t>
            </a:r>
            <a:endParaRPr lang="en-US" sz="13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4200" y="3229273"/>
            <a:ext cx="5156964" cy="98276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997223" y="3416102"/>
            <a:ext cx="4707117" cy="2331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Ownership</a:t>
            </a:r>
            <a:endParaRPr lang="en-US" sz="1450" dirty="0"/>
          </a:p>
        </p:txBody>
      </p:sp>
      <p:sp>
        <p:nvSpPr>
          <p:cNvPr id="10" name="Text 6"/>
          <p:cNvSpPr/>
          <p:nvPr/>
        </p:nvSpPr>
        <p:spPr>
          <a:xfrm>
            <a:off x="997223" y="3783509"/>
            <a:ext cx="4707117" cy="241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Dana Whitfield 70% · Marcus Oyelaran 30%</a:t>
            </a:r>
            <a:endParaRPr lang="en-US" sz="130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34200" y="4346277"/>
            <a:ext cx="5156964" cy="1224459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997223" y="4533106"/>
            <a:ext cx="4707117" cy="2331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Location</a:t>
            </a:r>
            <a:endParaRPr lang="en-US" sz="1450" dirty="0"/>
          </a:p>
        </p:txBody>
      </p:sp>
      <p:sp>
        <p:nvSpPr>
          <p:cNvPr id="13" name="Text 8"/>
          <p:cNvSpPr/>
          <p:nvPr/>
        </p:nvSpPr>
        <p:spPr>
          <a:xfrm>
            <a:off x="997223" y="4900513"/>
            <a:ext cx="4707117" cy="4833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Single-unit neighbourhood espresso bar, leased corner space, inner south-east Portland, Oregon.</a:t>
            </a:r>
            <a:endParaRPr lang="en-US" sz="130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306881" y="1870571"/>
            <a:ext cx="5156964" cy="982762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6569903" y="2057400"/>
            <a:ext cx="4707117" cy="2331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Seating</a:t>
            </a:r>
            <a:endParaRPr lang="en-US" sz="1450" dirty="0"/>
          </a:p>
        </p:txBody>
      </p:sp>
      <p:sp>
        <p:nvSpPr>
          <p:cNvPr id="16" name="Text 10"/>
          <p:cNvSpPr/>
          <p:nvPr/>
        </p:nvSpPr>
        <p:spPr>
          <a:xfrm>
            <a:off x="6569903" y="2424807"/>
            <a:ext cx="4707117" cy="241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18 seats within the unit.</a:t>
            </a:r>
            <a:endParaRPr lang="en-US" sz="1300" dirty="0"/>
          </a:p>
        </p:txBody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306881" y="2987576"/>
            <a:ext cx="5156964" cy="982762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6569903" y="3174405"/>
            <a:ext cx="4707117" cy="2331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Lease</a:t>
            </a:r>
            <a:endParaRPr lang="en-US" sz="1450" dirty="0"/>
          </a:p>
        </p:txBody>
      </p:sp>
      <p:sp>
        <p:nvSpPr>
          <p:cNvPr id="19" name="Text 12"/>
          <p:cNvSpPr/>
          <p:nvPr/>
        </p:nvSpPr>
        <p:spPr>
          <a:xfrm>
            <a:off x="6569903" y="3541812"/>
            <a:ext cx="4707117" cy="241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Five-year term with personal guarantee from both owners.</a:t>
            </a:r>
            <a:endParaRPr lang="en-US" sz="1300" dirty="0"/>
          </a:p>
        </p:txBody>
      </p:sp>
      <p:pic>
        <p:nvPicPr>
          <p:cNvPr id="20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306881" y="4104580"/>
            <a:ext cx="5156964" cy="1224459"/>
          </a:xfrm>
          <a:prstGeom prst="rect">
            <a:avLst/>
          </a:prstGeom>
        </p:spPr>
      </p:pic>
      <p:sp>
        <p:nvSpPr>
          <p:cNvPr id="21" name="Text 13"/>
          <p:cNvSpPr/>
          <p:nvPr/>
        </p:nvSpPr>
        <p:spPr>
          <a:xfrm>
            <a:off x="6569903" y="4291409"/>
            <a:ext cx="4707117" cy="2331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Trade name</a:t>
            </a:r>
            <a:endParaRPr lang="en-US" sz="1450" dirty="0"/>
          </a:p>
        </p:txBody>
      </p:sp>
      <p:sp>
        <p:nvSpPr>
          <p:cNvPr id="22" name="Text 14"/>
          <p:cNvSpPr/>
          <p:nvPr/>
        </p:nvSpPr>
        <p:spPr>
          <a:xfrm>
            <a:off x="6569903" y="4658816"/>
            <a:ext cx="4707117" cy="4833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Operates as Harbor Lane Coffee — single unit, no franchise relationship.</a:t>
            </a:r>
            <a:endParaRPr lang="en-US" sz="1300" dirty="0"/>
          </a:p>
        </p:txBody>
      </p:sp>
      <p:sp>
        <p:nvSpPr>
          <p:cNvPr id="23" name="Text 15"/>
          <p:cNvSpPr/>
          <p:nvPr/>
        </p:nvSpPr>
        <p:spPr>
          <a:xfrm>
            <a:off x="734200" y="5872758"/>
            <a:ext cx="11332879" cy="241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A0A0B8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Source: Harbor Lane Coffee LLC · Slide 5/31 · Confidential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675977"/>
            <a:ext cx="1840561" cy="286742"/>
          </a:xfrm>
          <a:prstGeom prst="roundRect">
            <a:avLst>
              <a:gd name="adj" fmla="val 22126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47406" y="732532"/>
            <a:ext cx="2223734" cy="1736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15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THE BUSINESS → MARKET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734200" y="1030684"/>
            <a:ext cx="10723294" cy="524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30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The Market</a:t>
            </a:r>
            <a:endParaRPr lang="en-US" sz="3300" dirty="0"/>
          </a:p>
        </p:txBody>
      </p:sp>
      <p:sp>
        <p:nvSpPr>
          <p:cNvPr id="5" name="Shape 3"/>
          <p:cNvSpPr/>
          <p:nvPr/>
        </p:nvSpPr>
        <p:spPr>
          <a:xfrm>
            <a:off x="734200" y="2001143"/>
            <a:ext cx="2201113" cy="1945481"/>
          </a:xfrm>
          <a:prstGeom prst="roundRect">
            <a:avLst>
              <a:gd name="adj" fmla="val 4076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29359" y="2196306"/>
            <a:ext cx="1810796" cy="262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9,400</a:t>
            </a:r>
            <a:endParaRPr lang="en-US" sz="1650" dirty="0"/>
          </a:p>
        </p:txBody>
      </p:sp>
      <p:sp>
        <p:nvSpPr>
          <p:cNvPr id="7" name="Text 5"/>
          <p:cNvSpPr/>
          <p:nvPr/>
        </p:nvSpPr>
        <p:spPr>
          <a:xfrm>
            <a:off x="929359" y="2628404"/>
            <a:ext cx="1810796" cy="5738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Residents within a ten-minute walk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3105172" y="2001143"/>
            <a:ext cx="2201113" cy="1945481"/>
          </a:xfrm>
          <a:prstGeom prst="roundRect">
            <a:avLst>
              <a:gd name="adj" fmla="val 4076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300330" y="2196306"/>
            <a:ext cx="1810796" cy="5244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2 floors + 140 desks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3300330" y="2890639"/>
            <a:ext cx="1810796" cy="8608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Co-working floors and a design studio within two blocks</a:t>
            </a:r>
            <a:endParaRPr lang="en-US" sz="1450" dirty="0"/>
          </a:p>
        </p:txBody>
      </p:sp>
      <p:sp>
        <p:nvSpPr>
          <p:cNvPr id="11" name="Shape 9"/>
          <p:cNvSpPr/>
          <p:nvPr/>
        </p:nvSpPr>
        <p:spPr>
          <a:xfrm>
            <a:off x="734200" y="4116487"/>
            <a:ext cx="4572084" cy="1396305"/>
          </a:xfrm>
          <a:prstGeom prst="roundRect">
            <a:avLst>
              <a:gd name="adj" fmla="val 5680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29359" y="4311650"/>
            <a:ext cx="4181767" cy="262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2,600–3,100</a:t>
            </a:r>
            <a:endParaRPr lang="en-US" sz="1650" dirty="0"/>
          </a:p>
        </p:txBody>
      </p:sp>
      <p:sp>
        <p:nvSpPr>
          <p:cNvPr id="13" name="Text 11"/>
          <p:cNvSpPr/>
          <p:nvPr/>
        </p:nvSpPr>
        <p:spPr>
          <a:xfrm>
            <a:off x="929359" y="4743748"/>
            <a:ext cx="4181767" cy="5738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Weekday bicycle passes recorded by city counter two doors away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5773196" y="1979910"/>
            <a:ext cx="5690549" cy="4194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0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Demand evidence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5773196" y="2569270"/>
            <a:ext cx="5690549" cy="13006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spcAft>
                <a:spcPts val="1200"/>
              </a:spcAft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An eleven-week weekend pop-up on the same corner in 2025 averaged </a:t>
            </a:r>
            <a:pPr algn="l" indent="0" marL="0">
              <a:lnSpc>
                <a:spcPct val="127000"/>
              </a:lnSpc>
              <a:spcAft>
                <a:spcPts val="1200"/>
              </a:spcAft>
              <a:buNone/>
            </a:pPr>
            <a:r>
              <a:rPr lang="en-US" sz="14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118 transactions per day</a:t>
            </a:r>
            <a:pPr algn="l" indent="0" marL="0">
              <a:lnSpc>
                <a:spcPct val="127000"/>
              </a:lnSpc>
              <a:spcAft>
                <a:spcPts val="1200"/>
              </a:spcAft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 with only a sandwich board for promotion.</a:t>
            </a:r>
            <a:endParaRPr lang="en-US" sz="1450" dirty="0"/>
          </a:p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A0A0B8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No paid advertising. No signage beyond a sandwich board. Temporary vendor permit only.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734200" y="5894983"/>
            <a:ext cx="11332879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A0A0B8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Source: Harbor Lane Coffee LLC · Slide 6/31 · Confidential</a:t>
            </a:r>
            <a:endParaRPr lang="en-US" sz="14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638870"/>
            <a:ext cx="2207959" cy="302816"/>
          </a:xfrm>
          <a:prstGeom prst="roundRect">
            <a:avLst>
              <a:gd name="adj" fmla="val 22115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53756" y="698599"/>
            <a:ext cx="2578432" cy="1833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25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THE BUSINESS → CUSTOMERS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734200" y="1017389"/>
            <a:ext cx="10723294" cy="553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45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Who Is Within Reach</a:t>
            </a:r>
            <a:endParaRPr lang="en-US" sz="3450" dirty="0"/>
          </a:p>
        </p:txBody>
      </p:sp>
      <p:sp>
        <p:nvSpPr>
          <p:cNvPr id="5" name="Shape 3"/>
          <p:cNvSpPr/>
          <p:nvPr/>
        </p:nvSpPr>
        <p:spPr>
          <a:xfrm>
            <a:off x="734200" y="2067917"/>
            <a:ext cx="4558095" cy="3414316"/>
          </a:xfrm>
          <a:prstGeom prst="roundRect">
            <a:avLst>
              <a:gd name="adj" fmla="val 2452"/>
            </a:avLst>
          </a:prstGeom>
          <a:noFill/>
          <a:ln w="635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4200" y="2628305"/>
            <a:ext cx="4558095" cy="12457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734200" y="3496469"/>
            <a:ext cx="4558095" cy="12457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734200" y="4053681"/>
            <a:ext cx="4558095" cy="12457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734200" y="4610894"/>
            <a:ext cx="4558095" cy="12457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939876" y="2194223"/>
            <a:ext cx="2483780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Catchment population</a:t>
            </a:r>
            <a:endParaRPr lang="en-US" sz="1550" dirty="0"/>
          </a:p>
        </p:txBody>
      </p:sp>
      <p:sp>
        <p:nvSpPr>
          <p:cNvPr id="11" name="Text 9"/>
          <p:cNvSpPr/>
          <p:nvPr/>
        </p:nvSpPr>
        <p:spPr>
          <a:xfrm>
            <a:off x="3212524" y="2194223"/>
            <a:ext cx="2483780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9,400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939876" y="2751435"/>
            <a:ext cx="1874195" cy="6219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Operating days / month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3212524" y="2751435"/>
            <a:ext cx="2483780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26</a:t>
            </a:r>
            <a:endParaRPr lang="en-US" sz="1550" dirty="0"/>
          </a:p>
        </p:txBody>
      </p:sp>
      <p:sp>
        <p:nvSpPr>
          <p:cNvPr id="14" name="Text 12"/>
          <p:cNvSpPr/>
          <p:nvPr/>
        </p:nvSpPr>
        <p:spPr>
          <a:xfrm>
            <a:off x="939876" y="3619599"/>
            <a:ext cx="2483780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Capacity ceiling</a:t>
            </a:r>
            <a:endParaRPr lang="en-US" sz="1550" dirty="0"/>
          </a:p>
        </p:txBody>
      </p:sp>
      <p:sp>
        <p:nvSpPr>
          <p:cNvPr id="15" name="Text 13"/>
          <p:cNvSpPr/>
          <p:nvPr/>
        </p:nvSpPr>
        <p:spPr>
          <a:xfrm>
            <a:off x="3212524" y="3619599"/>
            <a:ext cx="2483780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7,800 units/month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939876" y="4176812"/>
            <a:ext cx="2483780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Steady-state volume</a:t>
            </a:r>
            <a:endParaRPr lang="en-US" sz="1550" dirty="0"/>
          </a:p>
        </p:txBody>
      </p:sp>
      <p:sp>
        <p:nvSpPr>
          <p:cNvPr id="17" name="Text 15"/>
          <p:cNvSpPr/>
          <p:nvPr/>
        </p:nvSpPr>
        <p:spPr>
          <a:xfrm>
            <a:off x="3212524" y="4176812"/>
            <a:ext cx="2483780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6,200 units/month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939876" y="4734024"/>
            <a:ext cx="1874195" cy="6219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Utilisation at steady state</a:t>
            </a:r>
            <a:endParaRPr lang="en-US" sz="1550" dirty="0"/>
          </a:p>
        </p:txBody>
      </p:sp>
      <p:sp>
        <p:nvSpPr>
          <p:cNvPr id="19" name="Text 17"/>
          <p:cNvSpPr/>
          <p:nvPr/>
        </p:nvSpPr>
        <p:spPr>
          <a:xfrm>
            <a:off x="3212524" y="4734024"/>
            <a:ext cx="2483780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b="1" dirty="0">
                <a:solidFill>
                  <a:srgbClr val="C9A96E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79.0%</a:t>
            </a:r>
            <a:endParaRPr lang="en-US" sz="1550" dirty="0"/>
          </a:p>
        </p:txBody>
      </p:sp>
      <p:sp>
        <p:nvSpPr>
          <p:cNvPr id="20" name="Shape 18"/>
          <p:cNvSpPr/>
          <p:nvPr/>
        </p:nvSpPr>
        <p:spPr>
          <a:xfrm>
            <a:off x="5784805" y="2067917"/>
            <a:ext cx="5679040" cy="1684139"/>
          </a:xfrm>
          <a:prstGeom prst="roundRect">
            <a:avLst>
              <a:gd name="adj" fmla="val 4971"/>
            </a:avLst>
          </a:prstGeom>
          <a:solidFill>
            <a:srgbClr val="542C49"/>
          </a:solidFill>
          <a:ln/>
        </p:spPr>
      </p:sp>
      <p:pic>
        <p:nvPicPr>
          <p:cNvPr id="2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84031" y="2342257"/>
            <a:ext cx="249132" cy="199231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6432389" y="2288084"/>
            <a:ext cx="4832229" cy="12438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Demand evidence: An eleven-week pop-up from the same corner averaged 118 transactions per day in 2025 with no marketing beyond a sandwich board. Operated under a temporary vendor permit.</a:t>
            </a:r>
            <a:endParaRPr lang="en-US" sz="1550" dirty="0"/>
          </a:p>
        </p:txBody>
      </p:sp>
      <p:sp>
        <p:nvSpPr>
          <p:cNvPr id="23" name="Text 20"/>
          <p:cNvSpPr/>
          <p:nvPr/>
        </p:nvSpPr>
        <p:spPr>
          <a:xfrm>
            <a:off x="5784805" y="3964980"/>
            <a:ext cx="5679040" cy="6219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A0A0B8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Capacity ceiling derived from three baristas during morning rush, two thereafter, across 10-hour operating days.</a:t>
            </a:r>
            <a:endParaRPr lang="en-US" sz="1550" dirty="0"/>
          </a:p>
        </p:txBody>
      </p:sp>
      <p:sp>
        <p:nvSpPr>
          <p:cNvPr id="24" name="Text 21"/>
          <p:cNvSpPr/>
          <p:nvPr/>
        </p:nvSpPr>
        <p:spPr>
          <a:xfrm>
            <a:off x="734200" y="5908080"/>
            <a:ext cx="11332879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A0A0B8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Source: Harbor Lane Coffee LLC · Slide 7/31 · Confidential</a:t>
            </a:r>
            <a:endParaRPr lang="en-US" sz="15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588566"/>
            <a:ext cx="1186031" cy="155377"/>
          </a:xfrm>
          <a:prstGeom prst="roundRect">
            <a:avLst>
              <a:gd name="adj" fmla="val 22117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95516" y="619224"/>
            <a:ext cx="1672985" cy="940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60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THE BUSINESS → COMPETITION</a:t>
            </a:r>
            <a:endParaRPr lang="en-US" sz="600" dirty="0"/>
          </a:p>
        </p:txBody>
      </p:sp>
      <p:sp>
        <p:nvSpPr>
          <p:cNvPr id="4" name="Text 2"/>
          <p:cNvSpPr/>
          <p:nvPr/>
        </p:nvSpPr>
        <p:spPr>
          <a:xfrm>
            <a:off x="734200" y="763885"/>
            <a:ext cx="10723294" cy="2840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Named Competitors and What They Charge</a:t>
            </a:r>
            <a:endParaRPr lang="en-US" sz="1750" dirty="0"/>
          </a:p>
        </p:txBody>
      </p:sp>
      <p:sp>
        <p:nvSpPr>
          <p:cNvPr id="5" name="Shape 3"/>
          <p:cNvSpPr/>
          <p:nvPr/>
        </p:nvSpPr>
        <p:spPr>
          <a:xfrm>
            <a:off x="734200" y="1122660"/>
            <a:ext cx="10723294" cy="1008459"/>
          </a:xfrm>
          <a:prstGeom prst="roundRect">
            <a:avLst>
              <a:gd name="adj" fmla="val 4260"/>
            </a:avLst>
          </a:prstGeom>
          <a:noFill/>
          <a:ln w="635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4200" y="1326257"/>
            <a:ext cx="10723294" cy="6393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734200" y="1526679"/>
            <a:ext cx="10723294" cy="6393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734200" y="1727101"/>
            <a:ext cx="10723294" cy="6393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734200" y="1927523"/>
            <a:ext cx="10723294" cy="6393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844033" y="1165225"/>
            <a:ext cx="3974604" cy="1216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9000"/>
              </a:lnSpc>
              <a:buNone/>
            </a:pPr>
            <a:r>
              <a:rPr lang="en-US" sz="8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Competitor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4413437" y="1165225"/>
            <a:ext cx="3974604" cy="1216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9000"/>
              </a:lnSpc>
              <a:buNone/>
            </a:pPr>
            <a:r>
              <a:rPr lang="en-US" sz="8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Price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7982842" y="1165225"/>
            <a:ext cx="3974604" cy="1216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9000"/>
              </a:lnSpc>
              <a:buNone/>
            </a:pPr>
            <a:r>
              <a:rPr lang="en-US" sz="8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Note</a:t>
            </a:r>
            <a:endParaRPr lang="en-US" sz="800" dirty="0"/>
          </a:p>
        </p:txBody>
      </p:sp>
      <p:sp>
        <p:nvSpPr>
          <p:cNvPr id="13" name="Text 11"/>
          <p:cNvSpPr/>
          <p:nvPr/>
        </p:nvSpPr>
        <p:spPr>
          <a:xfrm>
            <a:off x="844033" y="1365647"/>
            <a:ext cx="3974604" cy="1216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9000"/>
              </a:lnSpc>
              <a:buNone/>
            </a:pPr>
            <a:r>
              <a:rPr lang="en-US" sz="8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Ridge &amp; Bean, 4 blocks north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4413437" y="1365647"/>
            <a:ext cx="3974604" cy="1216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9000"/>
              </a:lnSpc>
              <a:buNone/>
            </a:pPr>
            <a:r>
              <a:rPr lang="en-US" sz="8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$6.75</a:t>
            </a:r>
            <a:endParaRPr lang="en-US" sz="800" dirty="0"/>
          </a:p>
        </p:txBody>
      </p:sp>
      <p:sp>
        <p:nvSpPr>
          <p:cNvPr id="15" name="Text 13"/>
          <p:cNvSpPr/>
          <p:nvPr/>
        </p:nvSpPr>
        <p:spPr>
          <a:xfrm>
            <a:off x="7982842" y="1365647"/>
            <a:ext cx="3974604" cy="1216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9000"/>
              </a:lnSpc>
              <a:buNone/>
            </a:pPr>
            <a:r>
              <a:rPr lang="en-US" sz="8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Eight years trading, strong regulars — no seating, closes at 2pm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844033" y="1566069"/>
            <a:ext cx="3974604" cy="1216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9000"/>
              </a:lnSpc>
              <a:buNone/>
            </a:pPr>
            <a:r>
              <a:rPr lang="en-US" sz="8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Coava-style third-wave bar on Division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413437" y="1566069"/>
            <a:ext cx="3974604" cy="1216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9000"/>
              </a:lnSpc>
              <a:buNone/>
            </a:pPr>
            <a:r>
              <a:rPr lang="en-US" sz="8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$8.10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7982842" y="1566069"/>
            <a:ext cx="3974604" cy="1216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9000"/>
              </a:lnSpc>
              <a:buNone/>
            </a:pPr>
            <a:r>
              <a:rPr lang="en-US" sz="8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Twelve-minute walk; queues at peak hours</a:t>
            </a:r>
            <a:endParaRPr lang="en-US" sz="800" dirty="0"/>
          </a:p>
        </p:txBody>
      </p:sp>
      <p:sp>
        <p:nvSpPr>
          <p:cNvPr id="19" name="Text 17"/>
          <p:cNvSpPr/>
          <p:nvPr/>
        </p:nvSpPr>
        <p:spPr>
          <a:xfrm>
            <a:off x="844033" y="1766491"/>
            <a:ext cx="3974604" cy="1216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9000"/>
              </a:lnSpc>
              <a:buNone/>
            </a:pPr>
            <a:r>
              <a:rPr lang="en-US" sz="8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Convenience store self-serve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4413437" y="1766491"/>
            <a:ext cx="3974604" cy="1216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9000"/>
              </a:lnSpc>
              <a:buNone/>
            </a:pPr>
            <a:r>
              <a:rPr lang="en-US" sz="8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$2.50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7982842" y="1766491"/>
            <a:ext cx="3974604" cy="1216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9000"/>
              </a:lnSpc>
              <a:buNone/>
            </a:pPr>
            <a:r>
              <a:rPr lang="en-US" sz="8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Different customer segment; sets the price floor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844033" y="1966913"/>
            <a:ext cx="3974604" cy="1216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9000"/>
              </a:lnSpc>
              <a:buNone/>
            </a:pPr>
            <a:r>
              <a:rPr lang="en-US" sz="8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Harbor Lane Coffee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4413437" y="1966913"/>
            <a:ext cx="3974604" cy="1216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9000"/>
              </a:lnSpc>
              <a:buNone/>
            </a:pPr>
            <a:r>
              <a:rPr lang="en-US" sz="800" b="1" dirty="0">
                <a:solidFill>
                  <a:srgbClr val="C9A96E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$7.80</a:t>
            </a: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7982842" y="1966913"/>
            <a:ext cx="3974604" cy="1216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9000"/>
              </a:lnSpc>
              <a:buNone/>
            </a:pPr>
            <a:r>
              <a:rPr lang="en-US" sz="8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Only sit-down option on the corner; only one open past 2pm</a:t>
            </a:r>
            <a:endParaRPr lang="en-US" sz="800" dirty="0"/>
          </a:p>
        </p:txBody>
      </p:sp>
      <p:pic>
        <p:nvPicPr>
          <p:cNvPr id="2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4200" y="2187178"/>
            <a:ext cx="6970141" cy="3904456"/>
          </a:xfrm>
          <a:prstGeom prst="rect">
            <a:avLst/>
          </a:prstGeom>
        </p:spPr>
      </p:pic>
      <p:sp>
        <p:nvSpPr>
          <p:cNvPr id="26" name="Text 23"/>
          <p:cNvSpPr/>
          <p:nvPr/>
        </p:nvSpPr>
        <p:spPr>
          <a:xfrm>
            <a:off x="734200" y="6147693"/>
            <a:ext cx="11332879" cy="1216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9000"/>
              </a:lnSpc>
              <a:buNone/>
            </a:pPr>
            <a:r>
              <a:rPr lang="en-US" sz="800" dirty="0">
                <a:solidFill>
                  <a:srgbClr val="A0A0B8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Source: Harbor Lane Coffee LLC · Slide 8/31 ·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4200" y="655737"/>
            <a:ext cx="3023913" cy="302816"/>
          </a:xfrm>
          <a:prstGeom prst="roundRect">
            <a:avLst>
              <a:gd name="adj" fmla="val 22115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53756" y="715466"/>
            <a:ext cx="3394387" cy="1833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25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THE BUSINESS → CUSTOMER ACQUISITION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734200" y="1034256"/>
            <a:ext cx="10723294" cy="553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45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How Customers Arrive</a:t>
            </a:r>
            <a:endParaRPr lang="en-US" sz="3450" dirty="0"/>
          </a:p>
        </p:txBody>
      </p:sp>
      <p:sp>
        <p:nvSpPr>
          <p:cNvPr id="5" name="Text 3"/>
          <p:cNvSpPr/>
          <p:nvPr/>
        </p:nvSpPr>
        <p:spPr>
          <a:xfrm>
            <a:off x="734200" y="2042220"/>
            <a:ext cx="5679040" cy="9328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The plan relies on </a:t>
            </a:r>
            <a:pPr algn="l" indent="0" marL="0">
              <a:lnSpc>
                <a:spcPct val="130000"/>
              </a:lnSpc>
              <a:buNone/>
            </a:pPr>
            <a:r>
              <a:rPr lang="en-US" sz="15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walk-in traffic</a:t>
            </a:r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 from the corner location rather than paid acquisition. No marketing budget beyond $250 per month is projected.</a:t>
            </a:r>
            <a:endParaRPr lang="en-US" sz="1550" dirty="0"/>
          </a:p>
        </p:txBody>
      </p:sp>
      <p:sp>
        <p:nvSpPr>
          <p:cNvPr id="6" name="Shape 4"/>
          <p:cNvSpPr/>
          <p:nvPr/>
        </p:nvSpPr>
        <p:spPr>
          <a:xfrm>
            <a:off x="6905750" y="2084784"/>
            <a:ext cx="2184345" cy="1776016"/>
          </a:xfrm>
          <a:prstGeom prst="roundRect">
            <a:avLst>
              <a:gd name="adj" fmla="val 4713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111326" y="2290366"/>
            <a:ext cx="1773193" cy="5536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Co-working floors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7111326" y="3033316"/>
            <a:ext cx="1773193" cy="6219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Two floors within two blocks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9279400" y="2084784"/>
            <a:ext cx="2184445" cy="1776016"/>
          </a:xfrm>
          <a:prstGeom prst="roundRect">
            <a:avLst>
              <a:gd name="adj" fmla="val 4713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484976" y="2290366"/>
            <a:ext cx="1773292" cy="276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Design studio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9484976" y="2756495"/>
            <a:ext cx="1773292" cy="6219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140-desk studio within two blocks</a:t>
            </a:r>
            <a:endParaRPr lang="en-US" sz="1550" dirty="0"/>
          </a:p>
        </p:txBody>
      </p:sp>
      <p:sp>
        <p:nvSpPr>
          <p:cNvPr id="12" name="Shape 10"/>
          <p:cNvSpPr/>
          <p:nvPr/>
        </p:nvSpPr>
        <p:spPr>
          <a:xfrm>
            <a:off x="734200" y="4286647"/>
            <a:ext cx="448358" cy="448370"/>
          </a:xfrm>
          <a:prstGeom prst="roundRect">
            <a:avLst>
              <a:gd name="adj" fmla="val 18670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371863" y="4355108"/>
            <a:ext cx="2778948" cy="276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9,400 residents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1371863" y="4745534"/>
            <a:ext cx="2778948" cy="6219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Within a ten-minute walk — primary daytime base</a:t>
            </a:r>
            <a:endParaRPr lang="en-US" sz="1550" dirty="0"/>
          </a:p>
        </p:txBody>
      </p:sp>
      <p:sp>
        <p:nvSpPr>
          <p:cNvPr id="15" name="Shape 13"/>
          <p:cNvSpPr/>
          <p:nvPr/>
        </p:nvSpPr>
        <p:spPr>
          <a:xfrm>
            <a:off x="4387443" y="4286647"/>
            <a:ext cx="448358" cy="448370"/>
          </a:xfrm>
          <a:prstGeom prst="roundRect">
            <a:avLst>
              <a:gd name="adj" fmla="val 18670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025106" y="4355108"/>
            <a:ext cx="2779048" cy="276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2,600–3,100 passes/day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5025106" y="4745534"/>
            <a:ext cx="2779048" cy="6219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Weekday bicycle count recorded at the site</a:t>
            </a:r>
            <a:endParaRPr lang="en-US" sz="1550" dirty="0"/>
          </a:p>
        </p:txBody>
      </p:sp>
      <p:sp>
        <p:nvSpPr>
          <p:cNvPr id="18" name="Shape 16"/>
          <p:cNvSpPr/>
          <p:nvPr/>
        </p:nvSpPr>
        <p:spPr>
          <a:xfrm>
            <a:off x="8040784" y="4286647"/>
            <a:ext cx="448358" cy="448370"/>
          </a:xfrm>
          <a:prstGeom prst="roundRect">
            <a:avLst>
              <a:gd name="adj" fmla="val 18670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678447" y="4355108"/>
            <a:ext cx="2778948" cy="276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118 transactions/day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8678447" y="4745534"/>
            <a:ext cx="2778948" cy="9328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Documented pop-up average, same corner, 2025 — no paid advertising</a:t>
            </a:r>
            <a:endParaRPr lang="en-US" sz="1550" dirty="0"/>
          </a:p>
        </p:txBody>
      </p:sp>
      <p:sp>
        <p:nvSpPr>
          <p:cNvPr id="21" name="Text 19"/>
          <p:cNvSpPr/>
          <p:nvPr/>
        </p:nvSpPr>
        <p:spPr>
          <a:xfrm>
            <a:off x="734200" y="5891312"/>
            <a:ext cx="11332879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A0A0B8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Source: Harbor Lane Coffee LLC · Slide 9/31 · Confidential</a:t>
            </a:r>
            <a:endParaRPr lang="en-US" sz="15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2026-08-18T14:00:12Z</dcterms:created>
  <dcterms:modified xsi:type="dcterms:W3CDTF">2026-08-18T14:00:12Z</dcterms:modified>
</cp:coreProperties>
</file>