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notesMasterIdLst>
    <p:notesMasterId r:id="rId35"/>
  </p:notesMasterIdLst>
  <p:sldSz cx="12191695" cy="6858000"/>
  <p:notesSz cx="6858000" cy="12191695"/>
  <p:embeddedFontLst>
    <p:embeddedFont>
      <p:font typeface="Mukta"/>
      <p:regular r:id="rId201314"/>
    </p:embeddedFont>
    <p:embeddedFont>
      <p:font typeface="Mukta Medium"/>
      <p:regular r:id="rId201315"/>
    </p:embeddedFont>
    <p:embeddedFont>
      <p:font typeface="Mukta Light"/>
      <p:regular r:id="rId201316"/>
    </p:embeddedFont>
    <p:embeddedFont>
      <p:font typeface="Mukta Bold"/>
      <p:regular r:id="rId201317"/>
    </p:embeddedFont>
    <p:embeddedFont>
      <p:font typeface="Prompt Bold"/>
      <p:regular r:id="rId201318"/>
    </p:embeddedFont>
    <p:embeddedFont>
      <p:font typeface="Prompt Light"/>
      <p:regular r:id="rId201319"/>
    </p:embeddedFont>
    <p:embeddedFont>
      <p:font typeface="Prompt"/>
      <p:regular r:id="rId201320"/>
    </p:embeddedFont>
    <p:embeddedFont>
      <p:font typeface="Prompt Medium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1.png"/><Relationship Id="rId4" Type="http://schemas.openxmlformats.org/officeDocument/2006/relationships/image" Target="../media/image-10-2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5.png"/><Relationship Id="rId8" Type="http://schemas.openxmlformats.org/officeDocument/2006/relationships/image" Target="../media/image-10-6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eg"/><Relationship Id="rId2" Type="http://schemas.openxmlformats.org/officeDocument/2006/relationships/image" Target="../media/image-2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svg"/><Relationship Id="rId3" Type="http://schemas.openxmlformats.org/officeDocument/2006/relationships/image" Target="../media/image-29-1.png"/><Relationship Id="rId4" Type="http://schemas.openxmlformats.org/officeDocument/2006/relationships/image" Target="../media/image-29-2.svg"/><Relationship Id="rId5" Type="http://schemas.openxmlformats.org/officeDocument/2006/relationships/image" Target="../media/image-29-1.png"/><Relationship Id="rId6" Type="http://schemas.openxmlformats.org/officeDocument/2006/relationships/image" Target="../media/image-29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image" Target="../media/image-30-2.svg"/><Relationship Id="rId3" Type="http://schemas.openxmlformats.org/officeDocument/2006/relationships/image" Target="../media/image-30-1.png"/><Relationship Id="rId4" Type="http://schemas.openxmlformats.org/officeDocument/2006/relationships/image" Target="../media/image-30-2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06086" y="2190849"/>
            <a:ext cx="6151409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Ridgeline Freight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306086" y="3088184"/>
            <a:ext cx="6151409" cy="157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1850"/>
              </a:spcAft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Business Plan and Funding Request — SBA 7(a) / Microloan</a:t>
            </a:r>
            <a:endParaRPr lang="en-US" sz="16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 dry-van carrier running regional lanes out of East Tennessee, expanding from one owner-driven truck to three under its own FMCSA authority. Prepared for bank underwriter under SBA SOP.</a:t>
            </a:r>
            <a:endParaRPr lang="en-US" sz="1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721122"/>
            <a:ext cx="1768133" cy="286742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7406" y="777677"/>
            <a:ext cx="2151306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CUSTOMER ACQUISITION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34200" y="1075829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How Customers Arrive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734200" y="2025055"/>
            <a:ext cx="513136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Sales Channel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734200" y="2457152"/>
            <a:ext cx="5131366" cy="1147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Sales occur primarily through direct contracts rather than broker channels. The 500-mile radius keeps drivers on familiar lanes and enables most-night returns — supporting a </a:t>
            </a:r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72% repeat-customer rate</a:t>
            </a:r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and 94% on-time performance.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734200" y="3774777"/>
            <a:ext cx="513136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Demand Signal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734200" y="4206875"/>
            <a:ext cx="5131366" cy="14347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Two shippers have conditioned dedicated-lane commitments on the addition of a second and third truck. No market-size estimates or third-party demand forecasts are supplied — the twelve-month operating record and two conditional lane offers are the sole demand evidence presented.</a:t>
            </a:r>
            <a:endParaRPr lang="en-US" sz="14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32478" y="2046287"/>
            <a:ext cx="2480704" cy="200828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648284" y="2260501"/>
            <a:ext cx="1950691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64%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6648284" y="2692598"/>
            <a:ext cx="1950691" cy="860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Contracted regional lanes — primary revenue base</a:t>
            </a:r>
            <a:endParaRPr lang="en-US" sz="145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83041" y="2046287"/>
            <a:ext cx="2480804" cy="200828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9298846" y="2260501"/>
            <a:ext cx="1950790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27%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9298846" y="2692598"/>
            <a:ext cx="1950790" cy="1147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Spot-market loads — targeted for conversion to contracted lanes within six months</a:t>
            </a:r>
            <a:endParaRPr lang="en-US" sz="1450" dirty="0"/>
          </a:p>
        </p:txBody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32478" y="4224437"/>
            <a:ext cx="2480704" cy="172134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648284" y="4438650"/>
            <a:ext cx="1950691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9%</a:t>
            </a:r>
            <a:endParaRPr lang="en-US" sz="1650" dirty="0"/>
          </a:p>
        </p:txBody>
      </p:sp>
      <p:sp>
        <p:nvSpPr>
          <p:cNvPr id="17" name="Text 12"/>
          <p:cNvSpPr/>
          <p:nvPr/>
        </p:nvSpPr>
        <p:spPr>
          <a:xfrm>
            <a:off x="6648284" y="4870748"/>
            <a:ext cx="1950691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Detention and accessorial charges</a:t>
            </a:r>
            <a:endParaRPr lang="en-US" sz="1450" dirty="0"/>
          </a:p>
        </p:txBody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83041" y="4224437"/>
            <a:ext cx="2480804" cy="172134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298846" y="4438650"/>
            <a:ext cx="1950790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81%</a:t>
            </a:r>
            <a:endParaRPr lang="en-US" sz="1650" dirty="0"/>
          </a:p>
        </p:txBody>
      </p:sp>
      <p:sp>
        <p:nvSpPr>
          <p:cNvPr id="20" name="Text 14"/>
          <p:cNvSpPr/>
          <p:nvPr/>
        </p:nvSpPr>
        <p:spPr>
          <a:xfrm>
            <a:off x="9298846" y="4870748"/>
            <a:ext cx="1950790" cy="860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Low-month seasonal floor relative to autumn peak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07120"/>
            <a:ext cx="903662" cy="254893"/>
          </a:xfrm>
          <a:prstGeom prst="roundRect">
            <a:avLst>
              <a:gd name="adj" fmla="val 22125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4806" y="657423"/>
            <a:ext cx="1312036" cy="154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OPERATIONS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734200" y="915690"/>
            <a:ext cx="10723294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How It Runs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734200" y="1717377"/>
            <a:ext cx="5156964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Fleet &amp; Utilization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734200" y="2101552"/>
            <a:ext cx="5156964" cy="2536428"/>
          </a:xfrm>
          <a:prstGeom prst="roundRect">
            <a:avLst>
              <a:gd name="adj" fmla="val 2779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4200" y="2526407"/>
            <a:ext cx="5156964" cy="1049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2948087"/>
            <a:ext cx="5156964" cy="1049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369766"/>
            <a:ext cx="5156964" cy="1049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3791446"/>
            <a:ext cx="5156964" cy="1049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4213126"/>
            <a:ext cx="5156964" cy="1049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908424" y="2194719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Trucks at steady state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480507" y="2194719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08424" y="2616398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Loaded miles per truck/month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480507" y="2616398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10,500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08424" y="3038078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Fleet total loaded miles/month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480507" y="3038078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31,500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08424" y="3459758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Utilization assumption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480507" y="3459758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80%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08424" y="3881438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Operating days/month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480507" y="3881438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22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08424" y="4303117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Hours/day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480507" y="4303117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11 (hours-of-service limits)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306881" y="1717377"/>
            <a:ext cx="5156964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Staffing Plan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6306881" y="2084784"/>
            <a:ext cx="5156964" cy="3865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Total headcount: 3.5 FTEs. All drivers under company authority — no independent contractors. FTE: Full-Time Equivalent.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734200" y="4940002"/>
            <a:ext cx="335649" cy="2097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Prompt Light" pitchFamily="34" charset="0"/>
                <a:ea typeface="Prompt Light" pitchFamily="34" charset="-122"/>
                <a:cs typeface="Prompt Light" pitchFamily="34" charset="-120"/>
              </a:rPr>
              <a:t>01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734200" y="5206107"/>
            <a:ext cx="3484872" cy="19050"/>
          </a:xfrm>
          <a:prstGeom prst="rect">
            <a:avLst/>
          </a:prstGeom>
          <a:solidFill>
            <a:srgbClr val="A95B95"/>
          </a:solidFill>
          <a:ln/>
        </p:spPr>
      </p:sp>
      <p:sp>
        <p:nvSpPr>
          <p:cNvPr id="28" name="Text 26"/>
          <p:cNvSpPr/>
          <p:nvPr/>
        </p:nvSpPr>
        <p:spPr>
          <a:xfrm>
            <a:off x="734200" y="5328047"/>
            <a:ext cx="3484872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Month 1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734200" y="5641677"/>
            <a:ext cx="3484872" cy="483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Owner driving Truck 1; two hired company drivers for Trucks 2 and 3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353312" y="4940002"/>
            <a:ext cx="335649" cy="2097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Prompt Light" pitchFamily="34" charset="0"/>
                <a:ea typeface="Prompt Light" pitchFamily="34" charset="-122"/>
                <a:cs typeface="Prompt Light" pitchFamily="34" charset="-120"/>
              </a:rPr>
              <a:t>02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4353312" y="5206107"/>
            <a:ext cx="3484971" cy="19050"/>
          </a:xfrm>
          <a:prstGeom prst="rect">
            <a:avLst/>
          </a:prstGeom>
          <a:solidFill>
            <a:srgbClr val="A95B95"/>
          </a:solidFill>
          <a:ln/>
        </p:spPr>
      </p:sp>
      <p:sp>
        <p:nvSpPr>
          <p:cNvPr id="32" name="Text 30"/>
          <p:cNvSpPr/>
          <p:nvPr/>
        </p:nvSpPr>
        <p:spPr>
          <a:xfrm>
            <a:off x="4353312" y="5328047"/>
            <a:ext cx="3484971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Month 3</a:t>
            </a:r>
            <a:endParaRPr lang="en-US" sz="1450" dirty="0"/>
          </a:p>
        </p:txBody>
      </p:sp>
      <p:sp>
        <p:nvSpPr>
          <p:cNvPr id="33" name="Text 31"/>
          <p:cNvSpPr/>
          <p:nvPr/>
        </p:nvSpPr>
        <p:spPr>
          <a:xfrm>
            <a:off x="4353312" y="5641677"/>
            <a:ext cx="3484971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Part-time dispatcher added at 20 hours/week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972523" y="4940002"/>
            <a:ext cx="335649" cy="2097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Prompt Light" pitchFamily="34" charset="0"/>
                <a:ea typeface="Prompt Light" pitchFamily="34" charset="-122"/>
                <a:cs typeface="Prompt Light" pitchFamily="34" charset="-120"/>
              </a:rPr>
              <a:t>03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7972523" y="5206107"/>
            <a:ext cx="3484971" cy="19050"/>
          </a:xfrm>
          <a:prstGeom prst="rect">
            <a:avLst/>
          </a:prstGeom>
          <a:solidFill>
            <a:srgbClr val="A95B95"/>
          </a:solidFill>
          <a:ln/>
        </p:spPr>
      </p:sp>
      <p:sp>
        <p:nvSpPr>
          <p:cNvPr id="36" name="Text 34"/>
          <p:cNvSpPr/>
          <p:nvPr/>
        </p:nvSpPr>
        <p:spPr>
          <a:xfrm>
            <a:off x="7972523" y="5328047"/>
            <a:ext cx="3484971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Ongoing</a:t>
            </a:r>
            <a:endParaRPr lang="en-US" sz="1450" dirty="0"/>
          </a:p>
        </p:txBody>
      </p:sp>
      <p:sp>
        <p:nvSpPr>
          <p:cNvPr id="37" name="Text 35"/>
          <p:cNvSpPr/>
          <p:nvPr/>
        </p:nvSpPr>
        <p:spPr>
          <a:xfrm>
            <a:off x="7972523" y="5641677"/>
            <a:ext cx="3484971" cy="483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Trucking-specific CPA retained for bookkeeping at $340/month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581620"/>
            <a:ext cx="2080664" cy="302816"/>
          </a:xfrm>
          <a:prstGeom prst="roundRect">
            <a:avLst>
              <a:gd name="adj" fmla="val 22115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53756" y="641350"/>
            <a:ext cx="2451138" cy="183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2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OPERATIONS — CONTINUED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4200" y="960140"/>
            <a:ext cx="10723294" cy="553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Steady-State Operations</a:t>
            </a:r>
            <a:endParaRPr lang="en-US" sz="3450" dirty="0"/>
          </a:p>
        </p:txBody>
      </p:sp>
      <p:sp>
        <p:nvSpPr>
          <p:cNvPr id="5" name="Shape 3"/>
          <p:cNvSpPr/>
          <p:nvPr/>
        </p:nvSpPr>
        <p:spPr>
          <a:xfrm>
            <a:off x="734200" y="1797745"/>
            <a:ext cx="3448162" cy="1734443"/>
          </a:xfrm>
          <a:prstGeom prst="roundRect">
            <a:avLst>
              <a:gd name="adj" fmla="val 4826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9776" y="2003326"/>
            <a:ext cx="3037010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$62,496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39776" y="2393752"/>
            <a:ext cx="3037010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Steady-state monthly revenue at three trucks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4371667" y="1797745"/>
            <a:ext cx="3448261" cy="1734443"/>
          </a:xfrm>
          <a:prstGeom prst="roundRect">
            <a:avLst>
              <a:gd name="adj" fmla="val 4826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7243" y="2003326"/>
            <a:ext cx="3037109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$28,930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577243" y="2393752"/>
            <a:ext cx="3037109" cy="932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Fixed monthly operating costs — includes elevated new-authority insurance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8009233" y="1797745"/>
            <a:ext cx="3448162" cy="1734443"/>
          </a:xfrm>
          <a:prstGeom prst="roundRect">
            <a:avLst>
              <a:gd name="adj" fmla="val 4826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14809" y="2003326"/>
            <a:ext cx="3037010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$0.71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8214809" y="2393752"/>
            <a:ext cx="303701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Variable cost per loaded mile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734200" y="3934420"/>
            <a:ext cx="5118567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Equipment Standard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734200" y="4400550"/>
            <a:ext cx="5118567" cy="932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Two used sleeper tractors (2021 and 2022), inspected. Two 53ft dry-van trailers. All units fitted with ELDs and dash cameras prior to service, maintained under scheduled budgets.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6345277" y="3934420"/>
            <a:ext cx="5118567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Coverage Advantage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345277" y="4400550"/>
            <a:ext cx="5118567" cy="1243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Three-truck fleet allows lane continuity when one unit is out for maintenance or inspection — the primary limitation of single-truck owner-operators and the condition cited by two interested shippers.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734200" y="6027638"/>
            <a:ext cx="11332879" cy="248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ELD: Electronic Logging Device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711795"/>
            <a:ext cx="1323148" cy="286742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7406" y="768350"/>
            <a:ext cx="1706321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UNIT ECONOMICS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34200" y="1066502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Unit Economics — One Loaded Mile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734200" y="2036961"/>
            <a:ext cx="4572084" cy="2045494"/>
          </a:xfrm>
          <a:prstGeom prst="roundRect">
            <a:avLst>
              <a:gd name="adj" fmla="val 3877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549922"/>
            <a:ext cx="457208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3059708"/>
            <a:ext cx="457208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569494"/>
            <a:ext cx="457208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929359" y="2151559"/>
            <a:ext cx="25116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Price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3209051" y="2151559"/>
            <a:ext cx="25116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$2.48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929359" y="2661345"/>
            <a:ext cx="25116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Variable cost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209051" y="2661345"/>
            <a:ext cx="25116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$0.71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929359" y="3171130"/>
            <a:ext cx="25116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Contribution margin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3209051" y="3171130"/>
            <a:ext cx="25116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$1.77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929359" y="3680916"/>
            <a:ext cx="25116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COGS as % of revenue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3209051" y="3680916"/>
            <a:ext cx="25116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28.6%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734200" y="4273550"/>
            <a:ext cx="5181669" cy="229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COGS: Cost of Goods Sold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734200" y="4694138"/>
            <a:ext cx="4572084" cy="1260872"/>
          </a:xfrm>
          <a:prstGeom prst="roundRect">
            <a:avLst>
              <a:gd name="adj" fmla="val 6290"/>
            </a:avLst>
          </a:prstGeom>
          <a:solidFill>
            <a:srgbClr val="542C49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3009" y="4942681"/>
            <a:ext cx="235936" cy="188813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347754" y="4894163"/>
            <a:ext cx="3769722" cy="860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Every dollar of revenue above $0.71 in variable cost contributes $1.77 toward fixed costs and debt service.</a:t>
            </a:r>
            <a:endParaRPr lang="en-US" sz="1450" dirty="0"/>
          </a:p>
        </p:txBody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196" y="2036961"/>
            <a:ext cx="5121445" cy="35169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705445"/>
            <a:ext cx="1439529" cy="318790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0007" y="768350"/>
            <a:ext cx="1797501" cy="192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3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REVENUE MODEL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34200" y="1108075"/>
            <a:ext cx="10723294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How Revenue Is Built</a:t>
            </a:r>
            <a:endParaRPr lang="en-US" sz="3650" dirty="0"/>
          </a:p>
        </p:txBody>
      </p:sp>
      <p:sp>
        <p:nvSpPr>
          <p:cNvPr id="5" name="Shape 3"/>
          <p:cNvSpPr/>
          <p:nvPr/>
        </p:nvSpPr>
        <p:spPr>
          <a:xfrm>
            <a:off x="734200" y="2241352"/>
            <a:ext cx="5105768" cy="3076575"/>
          </a:xfrm>
          <a:prstGeom prst="roundRect">
            <a:avLst>
              <a:gd name="adj" fmla="val 2864"/>
            </a:avLst>
          </a:prstGeom>
          <a:noFill/>
          <a:ln w="1270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860477"/>
            <a:ext cx="5105768" cy="1311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3473252"/>
            <a:ext cx="5105768" cy="1311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4086027"/>
            <a:ext cx="5105768" cy="1311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4698802"/>
            <a:ext cx="5105768" cy="1311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956742" y="2386211"/>
            <a:ext cx="273023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Opening month volume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3496877" y="2386211"/>
            <a:ext cx="273023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11,800 units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956742" y="2998986"/>
            <a:ext cx="273023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Months to steady state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3496877" y="2998986"/>
            <a:ext cx="273023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6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956742" y="3611761"/>
            <a:ext cx="273023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Steady-state volume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3496877" y="3611761"/>
            <a:ext cx="273023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25,200 units/month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956742" y="4224536"/>
            <a:ext cx="273023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Steady-state revenue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3496877" y="4224536"/>
            <a:ext cx="273023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$62,496/month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956742" y="4837311"/>
            <a:ext cx="273023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Year-1 revenue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3496877" y="4837311"/>
            <a:ext cx="273023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$594,456</a:t>
            </a:r>
            <a:endParaRPr lang="en-US" sz="1650" dirty="0"/>
          </a:p>
        </p:txBody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8076" y="2241352"/>
            <a:ext cx="5105768" cy="367516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36687"/>
            <a:ext cx="1852864" cy="302816"/>
          </a:xfrm>
          <a:prstGeom prst="roundRect">
            <a:avLst>
              <a:gd name="adj" fmla="val 22115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53756" y="696416"/>
            <a:ext cx="2223337" cy="183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2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 PROJECTIONS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4200" y="1015206"/>
            <a:ext cx="10723294" cy="553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 1 — Months 1 to 6</a:t>
            </a:r>
            <a:endParaRPr lang="en-US" sz="3450" dirty="0"/>
          </a:p>
        </p:txBody>
      </p:sp>
      <p:sp>
        <p:nvSpPr>
          <p:cNvPr id="5" name="Shape 3"/>
          <p:cNvSpPr/>
          <p:nvPr/>
        </p:nvSpPr>
        <p:spPr>
          <a:xfrm>
            <a:off x="734200" y="1852811"/>
            <a:ext cx="10723294" cy="3906838"/>
          </a:xfrm>
          <a:prstGeom prst="roundRect">
            <a:avLst>
              <a:gd name="adj" fmla="val 2143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413198"/>
            <a:ext cx="10723294" cy="12457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970411"/>
            <a:ext cx="10723294" cy="12457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527623"/>
            <a:ext cx="10723294" cy="12457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4084836"/>
            <a:ext cx="10723294" cy="12457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4642048"/>
            <a:ext cx="10723294" cy="12457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5199261"/>
            <a:ext cx="10723294" cy="12457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940173" y="1979116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Month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2225421" y="1979116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Units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3617723" y="1979116"/>
            <a:ext cx="1817642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Revenue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5224233" y="1979116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COGS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6509480" y="1979116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Gross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7901782" y="1979116"/>
            <a:ext cx="213900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EBITDA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9829653" y="1979116"/>
            <a:ext cx="203185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Net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940173" y="2536329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2225421" y="2536329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9,558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3617723" y="2536329"/>
            <a:ext cx="1817642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$23,704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5224233" y="2536329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$6,786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6509480" y="2536329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$16,918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7901782" y="2536329"/>
            <a:ext cx="213900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$(12,012)</a:t>
            </a:r>
            <a:endParaRPr lang="en-US" sz="1550" dirty="0"/>
          </a:p>
        </p:txBody>
      </p:sp>
      <p:sp>
        <p:nvSpPr>
          <p:cNvPr id="25" name="Text 23"/>
          <p:cNvSpPr/>
          <p:nvPr/>
        </p:nvSpPr>
        <p:spPr>
          <a:xfrm>
            <a:off x="9829653" y="2536329"/>
            <a:ext cx="203185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$(16,324)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940173" y="3093541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2225421" y="3093541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11,913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3617723" y="3093541"/>
            <a:ext cx="1817642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$29,544</a:t>
            </a:r>
            <a:endParaRPr lang="en-US" sz="1550" dirty="0"/>
          </a:p>
        </p:txBody>
      </p:sp>
      <p:sp>
        <p:nvSpPr>
          <p:cNvPr id="29" name="Text 27"/>
          <p:cNvSpPr/>
          <p:nvPr/>
        </p:nvSpPr>
        <p:spPr>
          <a:xfrm>
            <a:off x="5224233" y="3093541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$8,458</a:t>
            </a:r>
            <a:endParaRPr lang="en-US" sz="1550" dirty="0"/>
          </a:p>
        </p:txBody>
      </p:sp>
      <p:sp>
        <p:nvSpPr>
          <p:cNvPr id="30" name="Text 28"/>
          <p:cNvSpPr/>
          <p:nvPr/>
        </p:nvSpPr>
        <p:spPr>
          <a:xfrm>
            <a:off x="6509480" y="3093541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$21,086</a:t>
            </a:r>
            <a:endParaRPr lang="en-US" sz="1550" dirty="0"/>
          </a:p>
        </p:txBody>
      </p:sp>
      <p:sp>
        <p:nvSpPr>
          <p:cNvPr id="31" name="Text 29"/>
          <p:cNvSpPr/>
          <p:nvPr/>
        </p:nvSpPr>
        <p:spPr>
          <a:xfrm>
            <a:off x="7901782" y="3093541"/>
            <a:ext cx="213900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$(7,844)</a:t>
            </a:r>
            <a:endParaRPr lang="en-US" sz="1550" dirty="0"/>
          </a:p>
        </p:txBody>
      </p:sp>
      <p:sp>
        <p:nvSpPr>
          <p:cNvPr id="32" name="Text 30"/>
          <p:cNvSpPr/>
          <p:nvPr/>
        </p:nvSpPr>
        <p:spPr>
          <a:xfrm>
            <a:off x="9829653" y="3093541"/>
            <a:ext cx="203185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$(12,156)</a:t>
            </a:r>
            <a:endParaRPr lang="en-US" sz="1550" dirty="0"/>
          </a:p>
        </p:txBody>
      </p:sp>
      <p:sp>
        <p:nvSpPr>
          <p:cNvPr id="33" name="Text 31"/>
          <p:cNvSpPr/>
          <p:nvPr/>
        </p:nvSpPr>
        <p:spPr>
          <a:xfrm>
            <a:off x="940173" y="3650754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</a:t>
            </a:r>
            <a:endParaRPr lang="en-US" sz="1550" dirty="0"/>
          </a:p>
        </p:txBody>
      </p:sp>
      <p:sp>
        <p:nvSpPr>
          <p:cNvPr id="34" name="Text 32"/>
          <p:cNvSpPr/>
          <p:nvPr/>
        </p:nvSpPr>
        <p:spPr>
          <a:xfrm>
            <a:off x="2225421" y="3650754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14,715</a:t>
            </a:r>
            <a:endParaRPr lang="en-US" sz="1550" dirty="0"/>
          </a:p>
        </p:txBody>
      </p:sp>
      <p:sp>
        <p:nvSpPr>
          <p:cNvPr id="35" name="Text 33"/>
          <p:cNvSpPr/>
          <p:nvPr/>
        </p:nvSpPr>
        <p:spPr>
          <a:xfrm>
            <a:off x="3617723" y="3650754"/>
            <a:ext cx="1817642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$36,493</a:t>
            </a:r>
            <a:endParaRPr lang="en-US" sz="1550" dirty="0"/>
          </a:p>
        </p:txBody>
      </p:sp>
      <p:sp>
        <p:nvSpPr>
          <p:cNvPr id="36" name="Text 34"/>
          <p:cNvSpPr/>
          <p:nvPr/>
        </p:nvSpPr>
        <p:spPr>
          <a:xfrm>
            <a:off x="5224233" y="3650754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$10,448</a:t>
            </a:r>
            <a:endParaRPr lang="en-US" sz="1550" dirty="0"/>
          </a:p>
        </p:txBody>
      </p:sp>
      <p:sp>
        <p:nvSpPr>
          <p:cNvPr id="37" name="Text 35"/>
          <p:cNvSpPr/>
          <p:nvPr/>
        </p:nvSpPr>
        <p:spPr>
          <a:xfrm>
            <a:off x="6509480" y="3650754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$26,046</a:t>
            </a:r>
            <a:endParaRPr lang="en-US" sz="1550" dirty="0"/>
          </a:p>
        </p:txBody>
      </p:sp>
      <p:sp>
        <p:nvSpPr>
          <p:cNvPr id="38" name="Text 36"/>
          <p:cNvSpPr/>
          <p:nvPr/>
        </p:nvSpPr>
        <p:spPr>
          <a:xfrm>
            <a:off x="7901782" y="3650754"/>
            <a:ext cx="213900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$(2,884)</a:t>
            </a:r>
            <a:endParaRPr lang="en-US" sz="1550" dirty="0"/>
          </a:p>
        </p:txBody>
      </p:sp>
      <p:sp>
        <p:nvSpPr>
          <p:cNvPr id="39" name="Text 37"/>
          <p:cNvSpPr/>
          <p:nvPr/>
        </p:nvSpPr>
        <p:spPr>
          <a:xfrm>
            <a:off x="9829653" y="3650754"/>
            <a:ext cx="203185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$(7,196)</a:t>
            </a:r>
            <a:endParaRPr lang="en-US" sz="1550" dirty="0"/>
          </a:p>
        </p:txBody>
      </p:sp>
      <p:sp>
        <p:nvSpPr>
          <p:cNvPr id="40" name="Text 38"/>
          <p:cNvSpPr/>
          <p:nvPr/>
        </p:nvSpPr>
        <p:spPr>
          <a:xfrm>
            <a:off x="940173" y="4207966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4</a:t>
            </a:r>
            <a:endParaRPr lang="en-US" sz="1550" dirty="0"/>
          </a:p>
        </p:txBody>
      </p:sp>
      <p:sp>
        <p:nvSpPr>
          <p:cNvPr id="41" name="Text 39"/>
          <p:cNvSpPr/>
          <p:nvPr/>
        </p:nvSpPr>
        <p:spPr>
          <a:xfrm>
            <a:off x="2225421" y="4207966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17,955</a:t>
            </a:r>
            <a:endParaRPr lang="en-US" sz="1550" dirty="0"/>
          </a:p>
        </p:txBody>
      </p:sp>
      <p:sp>
        <p:nvSpPr>
          <p:cNvPr id="42" name="Text 40"/>
          <p:cNvSpPr/>
          <p:nvPr/>
        </p:nvSpPr>
        <p:spPr>
          <a:xfrm>
            <a:off x="3617723" y="4207966"/>
            <a:ext cx="1817642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$44,528</a:t>
            </a:r>
            <a:endParaRPr lang="en-US" sz="1550" dirty="0"/>
          </a:p>
        </p:txBody>
      </p:sp>
      <p:sp>
        <p:nvSpPr>
          <p:cNvPr id="43" name="Text 41"/>
          <p:cNvSpPr/>
          <p:nvPr/>
        </p:nvSpPr>
        <p:spPr>
          <a:xfrm>
            <a:off x="5224233" y="4207966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$12,748</a:t>
            </a:r>
            <a:endParaRPr lang="en-US" sz="1550" dirty="0"/>
          </a:p>
        </p:txBody>
      </p:sp>
      <p:sp>
        <p:nvSpPr>
          <p:cNvPr id="44" name="Text 42"/>
          <p:cNvSpPr/>
          <p:nvPr/>
        </p:nvSpPr>
        <p:spPr>
          <a:xfrm>
            <a:off x="6509480" y="4207966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$31,780</a:t>
            </a:r>
            <a:endParaRPr lang="en-US" sz="1550" dirty="0"/>
          </a:p>
        </p:txBody>
      </p:sp>
      <p:sp>
        <p:nvSpPr>
          <p:cNvPr id="45" name="Text 43"/>
          <p:cNvSpPr/>
          <p:nvPr/>
        </p:nvSpPr>
        <p:spPr>
          <a:xfrm>
            <a:off x="7901782" y="4207966"/>
            <a:ext cx="213900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$2,850</a:t>
            </a:r>
            <a:endParaRPr lang="en-US" sz="1550" dirty="0"/>
          </a:p>
        </p:txBody>
      </p:sp>
      <p:sp>
        <p:nvSpPr>
          <p:cNvPr id="46" name="Text 44"/>
          <p:cNvSpPr/>
          <p:nvPr/>
        </p:nvSpPr>
        <p:spPr>
          <a:xfrm>
            <a:off x="9829653" y="4207966"/>
            <a:ext cx="203185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$(1,461)</a:t>
            </a:r>
            <a:endParaRPr lang="en-US" sz="1550" dirty="0"/>
          </a:p>
        </p:txBody>
      </p:sp>
      <p:sp>
        <p:nvSpPr>
          <p:cNvPr id="47" name="Text 45"/>
          <p:cNvSpPr/>
          <p:nvPr/>
        </p:nvSpPr>
        <p:spPr>
          <a:xfrm>
            <a:off x="940173" y="4765179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</a:t>
            </a:r>
            <a:endParaRPr lang="en-US" sz="1550" dirty="0"/>
          </a:p>
        </p:txBody>
      </p:sp>
      <p:sp>
        <p:nvSpPr>
          <p:cNvPr id="48" name="Text 46"/>
          <p:cNvSpPr/>
          <p:nvPr/>
        </p:nvSpPr>
        <p:spPr>
          <a:xfrm>
            <a:off x="2225421" y="4765179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21,450</a:t>
            </a:r>
            <a:endParaRPr lang="en-US" sz="1550" dirty="0"/>
          </a:p>
        </p:txBody>
      </p:sp>
      <p:sp>
        <p:nvSpPr>
          <p:cNvPr id="49" name="Text 47"/>
          <p:cNvSpPr/>
          <p:nvPr/>
        </p:nvSpPr>
        <p:spPr>
          <a:xfrm>
            <a:off x="3617723" y="4765179"/>
            <a:ext cx="1817642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$53,196</a:t>
            </a:r>
            <a:endParaRPr lang="en-US" sz="1550" dirty="0"/>
          </a:p>
        </p:txBody>
      </p:sp>
      <p:sp>
        <p:nvSpPr>
          <p:cNvPr id="50" name="Text 48"/>
          <p:cNvSpPr/>
          <p:nvPr/>
        </p:nvSpPr>
        <p:spPr>
          <a:xfrm>
            <a:off x="5224233" y="4765179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$15,230</a:t>
            </a:r>
            <a:endParaRPr lang="en-US" sz="1550" dirty="0"/>
          </a:p>
        </p:txBody>
      </p:sp>
      <p:sp>
        <p:nvSpPr>
          <p:cNvPr id="51" name="Text 49"/>
          <p:cNvSpPr/>
          <p:nvPr/>
        </p:nvSpPr>
        <p:spPr>
          <a:xfrm>
            <a:off x="6509480" y="4765179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$37,967</a:t>
            </a:r>
            <a:endParaRPr lang="en-US" sz="1550" dirty="0"/>
          </a:p>
        </p:txBody>
      </p:sp>
      <p:sp>
        <p:nvSpPr>
          <p:cNvPr id="52" name="Text 50"/>
          <p:cNvSpPr/>
          <p:nvPr/>
        </p:nvSpPr>
        <p:spPr>
          <a:xfrm>
            <a:off x="7901782" y="4765179"/>
            <a:ext cx="213900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$9,037</a:t>
            </a:r>
            <a:endParaRPr lang="en-US" sz="1550" dirty="0"/>
          </a:p>
        </p:txBody>
      </p:sp>
      <p:sp>
        <p:nvSpPr>
          <p:cNvPr id="53" name="Text 51"/>
          <p:cNvSpPr/>
          <p:nvPr/>
        </p:nvSpPr>
        <p:spPr>
          <a:xfrm>
            <a:off x="9829653" y="4765179"/>
            <a:ext cx="203185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$4,725</a:t>
            </a:r>
            <a:endParaRPr lang="en-US" sz="1550" dirty="0"/>
          </a:p>
        </p:txBody>
      </p:sp>
      <p:sp>
        <p:nvSpPr>
          <p:cNvPr id="54" name="Text 52"/>
          <p:cNvSpPr/>
          <p:nvPr/>
        </p:nvSpPr>
        <p:spPr>
          <a:xfrm>
            <a:off x="940173" y="5322391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6</a:t>
            </a:r>
            <a:endParaRPr lang="en-US" sz="1550" dirty="0"/>
          </a:p>
        </p:txBody>
      </p:sp>
      <p:sp>
        <p:nvSpPr>
          <p:cNvPr id="55" name="Text 53"/>
          <p:cNvSpPr/>
          <p:nvPr/>
        </p:nvSpPr>
        <p:spPr>
          <a:xfrm>
            <a:off x="2225421" y="5322391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24,879</a:t>
            </a:r>
            <a:endParaRPr lang="en-US" sz="1550" dirty="0"/>
          </a:p>
        </p:txBody>
      </p:sp>
      <p:sp>
        <p:nvSpPr>
          <p:cNvPr id="56" name="Text 54"/>
          <p:cNvSpPr/>
          <p:nvPr/>
        </p:nvSpPr>
        <p:spPr>
          <a:xfrm>
            <a:off x="3617723" y="5322391"/>
            <a:ext cx="1817642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$61,700</a:t>
            </a:r>
            <a:endParaRPr lang="en-US" sz="1550" dirty="0"/>
          </a:p>
        </p:txBody>
      </p:sp>
      <p:sp>
        <p:nvSpPr>
          <p:cNvPr id="57" name="Text 55"/>
          <p:cNvSpPr/>
          <p:nvPr/>
        </p:nvSpPr>
        <p:spPr>
          <a:xfrm>
            <a:off x="5224233" y="5322391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$17,664</a:t>
            </a:r>
            <a:endParaRPr lang="en-US" sz="1550" dirty="0"/>
          </a:p>
        </p:txBody>
      </p:sp>
      <p:sp>
        <p:nvSpPr>
          <p:cNvPr id="58" name="Text 56"/>
          <p:cNvSpPr/>
          <p:nvPr/>
        </p:nvSpPr>
        <p:spPr>
          <a:xfrm>
            <a:off x="6509480" y="5322391"/>
            <a:ext cx="160343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$44,036</a:t>
            </a:r>
            <a:endParaRPr lang="en-US" sz="1550" dirty="0"/>
          </a:p>
        </p:txBody>
      </p:sp>
      <p:sp>
        <p:nvSpPr>
          <p:cNvPr id="59" name="Text 57"/>
          <p:cNvSpPr/>
          <p:nvPr/>
        </p:nvSpPr>
        <p:spPr>
          <a:xfrm>
            <a:off x="7901782" y="5322391"/>
            <a:ext cx="213900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$15,106</a:t>
            </a:r>
            <a:endParaRPr lang="en-US" sz="1550" dirty="0"/>
          </a:p>
        </p:txBody>
      </p:sp>
      <p:sp>
        <p:nvSpPr>
          <p:cNvPr id="60" name="Text 58"/>
          <p:cNvSpPr/>
          <p:nvPr/>
        </p:nvSpPr>
        <p:spPr>
          <a:xfrm>
            <a:off x="9829653" y="5322391"/>
            <a:ext cx="203185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$10,794</a:t>
            </a:r>
            <a:endParaRPr lang="en-US" sz="1550" dirty="0"/>
          </a:p>
        </p:txBody>
      </p:sp>
      <p:sp>
        <p:nvSpPr>
          <p:cNvPr id="61" name="Text 59"/>
          <p:cNvSpPr/>
          <p:nvPr/>
        </p:nvSpPr>
        <p:spPr>
          <a:xfrm>
            <a:off x="734200" y="5972572"/>
            <a:ext cx="11332879" cy="248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EBITDA: Earnings Before Interest, Taxes, Depreciation &amp; Amortisation | COGS: Cost of Goods Sold</a:t>
            </a:r>
            <a:endParaRPr lang="en-US" sz="1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767259"/>
            <a:ext cx="1656912" cy="270966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1156" y="820738"/>
            <a:ext cx="2052586" cy="164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 PROJECTIONS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4200" y="1098848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 1 — Months 7 to 12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734200" y="1821458"/>
            <a:ext cx="10723294" cy="3258840"/>
          </a:xfrm>
          <a:prstGeom prst="roundRect">
            <a:avLst>
              <a:gd name="adj" fmla="val 2298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289274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753916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218557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683198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4147840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4612481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919239" y="1925042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Month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204486" y="1925042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Units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596788" y="1925042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Revenue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203298" y="1925042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COGS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488545" y="1925042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Gross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880847" y="1925042"/>
            <a:ext cx="218087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EBITDA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9808719" y="1925042"/>
            <a:ext cx="207371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Net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19239" y="2389684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7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2204486" y="2389684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25,200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596788" y="2389684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$62,496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203298" y="2389684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$17,892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488545" y="2389684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$44,604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880847" y="2389684"/>
            <a:ext cx="218087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$15,674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9808719" y="2389684"/>
            <a:ext cx="207371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$11,362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919239" y="2854325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2204486" y="2854325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24,879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596788" y="2854325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$61,700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203298" y="2854325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$17,664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488545" y="2854325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$44,036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7880847" y="2854325"/>
            <a:ext cx="218087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$15,106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9808719" y="2854325"/>
            <a:ext cx="207371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$10,794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919239" y="3318966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9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2204486" y="3318966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24,003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3596788" y="3318966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$59,527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5203298" y="3318966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$17,042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6488545" y="3318966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$42,485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7880847" y="3318966"/>
            <a:ext cx="218087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$13,555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9808719" y="3318966"/>
            <a:ext cx="207371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$9,243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919239" y="3783608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10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2204486" y="3783608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22,806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3596788" y="3783608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$56,559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5203298" y="3783608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$16,192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6488545" y="3783608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$40,367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7880847" y="3783608"/>
            <a:ext cx="218087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$11,437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9808719" y="3783608"/>
            <a:ext cx="207371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$7,125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919239" y="4248249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11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2204486" y="4248249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21,609</a:t>
            </a:r>
            <a:endParaRPr lang="en-US" sz="1400" dirty="0"/>
          </a:p>
        </p:txBody>
      </p:sp>
      <p:sp>
        <p:nvSpPr>
          <p:cNvPr id="49" name="Text 47"/>
          <p:cNvSpPr/>
          <p:nvPr/>
        </p:nvSpPr>
        <p:spPr>
          <a:xfrm>
            <a:off x="3596788" y="4248249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$53,590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5203298" y="4248249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$15,342</a:t>
            </a:r>
            <a:endParaRPr lang="en-US" sz="1400" dirty="0"/>
          </a:p>
        </p:txBody>
      </p:sp>
      <p:sp>
        <p:nvSpPr>
          <p:cNvPr id="51" name="Text 49"/>
          <p:cNvSpPr/>
          <p:nvPr/>
        </p:nvSpPr>
        <p:spPr>
          <a:xfrm>
            <a:off x="6488545" y="4248249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$38,248</a:t>
            </a:r>
            <a:endParaRPr lang="en-US" sz="1400" dirty="0"/>
          </a:p>
        </p:txBody>
      </p:sp>
      <p:sp>
        <p:nvSpPr>
          <p:cNvPr id="52" name="Text 50"/>
          <p:cNvSpPr/>
          <p:nvPr/>
        </p:nvSpPr>
        <p:spPr>
          <a:xfrm>
            <a:off x="7880847" y="4248249"/>
            <a:ext cx="218087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$9,318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9808719" y="4248249"/>
            <a:ext cx="207371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$5,006</a:t>
            </a:r>
            <a:endParaRPr lang="en-US" sz="1400" dirty="0"/>
          </a:p>
        </p:txBody>
      </p:sp>
      <p:sp>
        <p:nvSpPr>
          <p:cNvPr id="54" name="Text 52"/>
          <p:cNvSpPr/>
          <p:nvPr/>
        </p:nvSpPr>
        <p:spPr>
          <a:xfrm>
            <a:off x="919239" y="4712891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12</a:t>
            </a:r>
            <a:endParaRPr lang="en-US" sz="1400" dirty="0"/>
          </a:p>
        </p:txBody>
      </p:sp>
      <p:sp>
        <p:nvSpPr>
          <p:cNvPr id="55" name="Text 53"/>
          <p:cNvSpPr/>
          <p:nvPr/>
        </p:nvSpPr>
        <p:spPr>
          <a:xfrm>
            <a:off x="2204486" y="4712891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20,733</a:t>
            </a:r>
            <a:endParaRPr lang="en-US" sz="1400" dirty="0"/>
          </a:p>
        </p:txBody>
      </p:sp>
      <p:sp>
        <p:nvSpPr>
          <p:cNvPr id="56" name="Text 54"/>
          <p:cNvSpPr/>
          <p:nvPr/>
        </p:nvSpPr>
        <p:spPr>
          <a:xfrm>
            <a:off x="3596788" y="4712891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$51,418</a:t>
            </a:r>
            <a:endParaRPr lang="en-US" sz="1400" dirty="0"/>
          </a:p>
        </p:txBody>
      </p:sp>
      <p:sp>
        <p:nvSpPr>
          <p:cNvPr id="57" name="Text 55"/>
          <p:cNvSpPr/>
          <p:nvPr/>
        </p:nvSpPr>
        <p:spPr>
          <a:xfrm>
            <a:off x="5203298" y="4712891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$14,720</a:t>
            </a:r>
            <a:endParaRPr lang="en-US" sz="1400" dirty="0"/>
          </a:p>
        </p:txBody>
      </p:sp>
      <p:sp>
        <p:nvSpPr>
          <p:cNvPr id="58" name="Text 56"/>
          <p:cNvSpPr/>
          <p:nvPr/>
        </p:nvSpPr>
        <p:spPr>
          <a:xfrm>
            <a:off x="6488545" y="4712891"/>
            <a:ext cx="164530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$36,697</a:t>
            </a:r>
            <a:endParaRPr lang="en-US" sz="1400" dirty="0"/>
          </a:p>
        </p:txBody>
      </p:sp>
      <p:sp>
        <p:nvSpPr>
          <p:cNvPr id="59" name="Text 57"/>
          <p:cNvSpPr/>
          <p:nvPr/>
        </p:nvSpPr>
        <p:spPr>
          <a:xfrm>
            <a:off x="7880847" y="4712891"/>
            <a:ext cx="218087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$7,767</a:t>
            </a:r>
            <a:endParaRPr lang="en-US" sz="1400" dirty="0"/>
          </a:p>
        </p:txBody>
      </p:sp>
      <p:sp>
        <p:nvSpPr>
          <p:cNvPr id="60" name="Text 58"/>
          <p:cNvSpPr/>
          <p:nvPr/>
        </p:nvSpPr>
        <p:spPr>
          <a:xfrm>
            <a:off x="9808719" y="4712891"/>
            <a:ext cx="207371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$3,456</a:t>
            </a:r>
            <a:endParaRPr lang="en-US" sz="1400" dirty="0"/>
          </a:p>
        </p:txBody>
      </p:sp>
      <p:sp>
        <p:nvSpPr>
          <p:cNvPr id="61" name="Text 59"/>
          <p:cNvSpPr/>
          <p:nvPr/>
        </p:nvSpPr>
        <p:spPr>
          <a:xfrm>
            <a:off x="912889" y="5347990"/>
            <a:ext cx="178529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 1 Total</a:t>
            </a:r>
            <a:endParaRPr lang="en-US" sz="1400" dirty="0"/>
          </a:p>
        </p:txBody>
      </p:sp>
      <p:sp>
        <p:nvSpPr>
          <p:cNvPr id="62" name="Text 60"/>
          <p:cNvSpPr/>
          <p:nvPr/>
        </p:nvSpPr>
        <p:spPr>
          <a:xfrm>
            <a:off x="2445185" y="5347990"/>
            <a:ext cx="178529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239,700</a:t>
            </a:r>
            <a:endParaRPr lang="en-US" sz="1400" dirty="0"/>
          </a:p>
        </p:txBody>
      </p:sp>
      <p:sp>
        <p:nvSpPr>
          <p:cNvPr id="63" name="Text 61"/>
          <p:cNvSpPr/>
          <p:nvPr/>
        </p:nvSpPr>
        <p:spPr>
          <a:xfrm>
            <a:off x="3977481" y="5347990"/>
            <a:ext cx="178529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$594,456</a:t>
            </a:r>
            <a:endParaRPr lang="en-US" sz="1400" dirty="0"/>
          </a:p>
        </p:txBody>
      </p:sp>
      <p:sp>
        <p:nvSpPr>
          <p:cNvPr id="64" name="Text 62"/>
          <p:cNvSpPr/>
          <p:nvPr/>
        </p:nvSpPr>
        <p:spPr>
          <a:xfrm>
            <a:off x="5509777" y="5347990"/>
            <a:ext cx="178529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$170,187</a:t>
            </a:r>
            <a:endParaRPr lang="en-US" sz="1400" dirty="0"/>
          </a:p>
        </p:txBody>
      </p:sp>
      <p:sp>
        <p:nvSpPr>
          <p:cNvPr id="65" name="Text 63"/>
          <p:cNvSpPr/>
          <p:nvPr/>
        </p:nvSpPr>
        <p:spPr>
          <a:xfrm>
            <a:off x="7042073" y="5347990"/>
            <a:ext cx="178529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$424,269</a:t>
            </a:r>
            <a:endParaRPr lang="en-US" sz="1400" dirty="0"/>
          </a:p>
        </p:txBody>
      </p:sp>
      <p:sp>
        <p:nvSpPr>
          <p:cNvPr id="66" name="Text 64"/>
          <p:cNvSpPr/>
          <p:nvPr/>
        </p:nvSpPr>
        <p:spPr>
          <a:xfrm>
            <a:off x="8574369" y="5347990"/>
            <a:ext cx="178529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$77,109</a:t>
            </a:r>
            <a:endParaRPr lang="en-US" sz="1400" dirty="0"/>
          </a:p>
        </p:txBody>
      </p:sp>
      <p:sp>
        <p:nvSpPr>
          <p:cNvPr id="67" name="Text 65"/>
          <p:cNvSpPr/>
          <p:nvPr/>
        </p:nvSpPr>
        <p:spPr>
          <a:xfrm>
            <a:off x="10106665" y="5347990"/>
            <a:ext cx="178529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$25,367</a:t>
            </a:r>
            <a:endParaRPr lang="en-US" sz="1400" dirty="0"/>
          </a:p>
        </p:txBody>
      </p:sp>
      <p:sp>
        <p:nvSpPr>
          <p:cNvPr id="68" name="Text 66"/>
          <p:cNvSpPr/>
          <p:nvPr/>
        </p:nvSpPr>
        <p:spPr>
          <a:xfrm>
            <a:off x="734200" y="5879505"/>
            <a:ext cx="11332879" cy="211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EBITDA: Earnings Before Interest, Taxes, Depreciation &amp; Amortisation | COGS: Cost of Goods Sold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788293"/>
            <a:ext cx="940769" cy="223143"/>
          </a:xfrm>
          <a:prstGeom prst="roundRect">
            <a:avLst>
              <a:gd name="adj" fmla="val 22114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304" y="832346"/>
            <a:ext cx="1374145" cy="13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STARTUP COSTS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34200" y="1052512"/>
            <a:ext cx="10723294" cy="407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What It Costs to Open the Doors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734200" y="1730177"/>
            <a:ext cx="5182562" cy="4223941"/>
          </a:xfrm>
          <a:prstGeom prst="roundRect">
            <a:avLst>
              <a:gd name="adj" fmla="val 1460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075259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417167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2759075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100983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3642519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4184055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734200" y="4725591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734200" y="5067498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734200" y="5609034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887490" y="1804491"/>
            <a:ext cx="367626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Item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247845" y="1804491"/>
            <a:ext cx="1349837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Amount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281778" y="1804491"/>
            <a:ext cx="1091379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Basis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87490" y="2146399"/>
            <a:ext cx="367626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Two used sleeper tractors (2021 &amp; 2022), inspected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247845" y="2146399"/>
            <a:ext cx="1349837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$178,000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5281778" y="2146399"/>
            <a:ext cx="1091379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Quote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887490" y="2488307"/>
            <a:ext cx="367626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Two dry-van trailers, 53ft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247845" y="2488307"/>
            <a:ext cx="1349837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$52,000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81778" y="2488307"/>
            <a:ext cx="1091379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Quote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887490" y="2830215"/>
            <a:ext cx="367626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ELD hardware, dash cameras and installation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4247845" y="2830215"/>
            <a:ext cx="1349837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$4,200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5281778" y="2830215"/>
            <a:ext cx="1091379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Quote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887490" y="3172123"/>
            <a:ext cx="3066676" cy="399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Factoring escrow and first-year insurance down payment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4247845" y="3172123"/>
            <a:ext cx="1349837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$21,000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5281778" y="3172123"/>
            <a:ext cx="1091379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Quote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887490" y="3713659"/>
            <a:ext cx="3066676" cy="399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Pre-service inspection, DOT compliance and lettering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4247845" y="3713659"/>
            <a:ext cx="1349837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$5,600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5281778" y="3713659"/>
            <a:ext cx="481794" cy="399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Estimate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887490" y="4255195"/>
            <a:ext cx="3066676" cy="399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Contingency on used-equipment repair at first service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4247845" y="4255195"/>
            <a:ext cx="1349837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$14,000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5281778" y="4255195"/>
            <a:ext cx="481794" cy="399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Estimate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887490" y="4796730"/>
            <a:ext cx="367626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Capital expenditure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4247845" y="4796730"/>
            <a:ext cx="1349837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$274,800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5281778" y="4796730"/>
            <a:ext cx="1091379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887490" y="5138638"/>
            <a:ext cx="367626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Working-capital reserve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4247845" y="5138638"/>
            <a:ext cx="1349837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$46,000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5281778" y="5138638"/>
            <a:ext cx="481794" cy="399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</a:t>
            </a:r>
            <a:endParaRPr lang="en-US" sz="1150" dirty="0"/>
          </a:p>
        </p:txBody>
      </p:sp>
      <p:sp>
        <p:nvSpPr>
          <p:cNvPr id="42" name="Text 40"/>
          <p:cNvSpPr/>
          <p:nvPr/>
        </p:nvSpPr>
        <p:spPr>
          <a:xfrm>
            <a:off x="887490" y="5680174"/>
            <a:ext cx="367626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Total requirement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4247845" y="5680174"/>
            <a:ext cx="1349837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$320,800</a:t>
            </a:r>
            <a:endParaRPr lang="en-US" sz="1150" dirty="0"/>
          </a:p>
        </p:txBody>
      </p:sp>
      <p:sp>
        <p:nvSpPr>
          <p:cNvPr id="44" name="Text 42"/>
          <p:cNvSpPr/>
          <p:nvPr/>
        </p:nvSpPr>
        <p:spPr>
          <a:xfrm>
            <a:off x="5281778" y="5680174"/>
            <a:ext cx="1091379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endParaRPr lang="en-US" sz="1150" dirty="0"/>
          </a:p>
        </p:txBody>
      </p:sp>
      <p:pic>
        <p:nvPicPr>
          <p:cNvPr id="4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1283" y="1730177"/>
            <a:ext cx="3627744" cy="2611338"/>
          </a:xfrm>
          <a:prstGeom prst="rect">
            <a:avLst/>
          </a:prstGeom>
        </p:spPr>
      </p:pic>
      <p:sp>
        <p:nvSpPr>
          <p:cNvPr id="46" name="Text 43"/>
          <p:cNvSpPr/>
          <p:nvPr/>
        </p:nvSpPr>
        <p:spPr>
          <a:xfrm>
            <a:off x="6281283" y="4457105"/>
            <a:ext cx="5792147" cy="1597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ELD: Electronic Logging Device | DOT: Department of Transportation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811808"/>
            <a:ext cx="986110" cy="207268"/>
          </a:xfrm>
          <a:prstGeom prst="roundRect">
            <a:avLst>
              <a:gd name="adj" fmla="val 22107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15955" y="852686"/>
            <a:ext cx="1432187" cy="125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OPERATING COSTS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734200" y="1054497"/>
            <a:ext cx="10723294" cy="378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What It Costs to Stay Open</a:t>
            </a:r>
            <a:endParaRPr lang="en-US" sz="2350" dirty="0"/>
          </a:p>
        </p:txBody>
      </p:sp>
      <p:sp>
        <p:nvSpPr>
          <p:cNvPr id="5" name="Shape 3"/>
          <p:cNvSpPr/>
          <p:nvPr/>
        </p:nvSpPr>
        <p:spPr>
          <a:xfrm>
            <a:off x="734200" y="1665883"/>
            <a:ext cx="4642528" cy="4280495"/>
          </a:xfrm>
          <a:prstGeom prst="roundRect">
            <a:avLst>
              <a:gd name="adj" fmla="val 1338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1974354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279650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2584946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2890242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3195538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3500834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734200" y="3806130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734200" y="4111427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734200" y="4416723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734200" y="4722019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734200" y="5027315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734200" y="5332611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734200" y="5637907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876873" y="1731764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Fixed Monthly Cost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191787" y="1731764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Amount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76873" y="2037060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Payroll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3191787" y="2037060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$13,000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876873" y="2342356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Owner draw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3191787" y="2342356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$5,400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876873" y="2647652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Insurance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3191787" y="2647652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$4,350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876873" y="2952948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Maintenance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3191787" y="2952948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$2,200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876873" y="3258245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Vehicle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3191787" y="3258245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$1,250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876873" y="3563541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Software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3191787" y="3563541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$480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876873" y="3868837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Accounting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3191787" y="3868837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$340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876873" y="4174133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Supplies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3191787" y="4174133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$380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876873" y="4479429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Other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3191787" y="4479429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$520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876873" y="4784725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Utilities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3191787" y="4784725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$210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876873" y="5090021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Rent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3191787" y="5090021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$650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876873" y="5395317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Marketing</a:t>
            </a:r>
            <a:endParaRPr lang="en-US" sz="1050" dirty="0"/>
          </a:p>
        </p:txBody>
      </p:sp>
      <p:sp>
        <p:nvSpPr>
          <p:cNvPr id="44" name="Text 42"/>
          <p:cNvSpPr/>
          <p:nvPr/>
        </p:nvSpPr>
        <p:spPr>
          <a:xfrm>
            <a:off x="3191787" y="5395317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$150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876873" y="5700613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Total fixed monthly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3191787" y="5700613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$28,930</a:t>
            </a:r>
            <a:endParaRPr lang="en-US" sz="1050" dirty="0"/>
          </a:p>
        </p:txBody>
      </p:sp>
      <p:pic>
        <p:nvPicPr>
          <p:cNvPr id="4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651" y="1665883"/>
            <a:ext cx="3736187" cy="256420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31428"/>
            <a:ext cx="1620400" cy="286742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7406" y="687983"/>
            <a:ext cx="2003573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BREAK-EVEN ANALYSIS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34200" y="986135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734200" y="1956594"/>
            <a:ext cx="5131366" cy="3352006"/>
          </a:xfrm>
          <a:prstGeom prst="roundRect">
            <a:avLst>
              <a:gd name="adj" fmla="val 2366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469555"/>
            <a:ext cx="5131366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979341"/>
            <a:ext cx="5131366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489127"/>
            <a:ext cx="5131366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998912"/>
            <a:ext cx="5131366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4508698"/>
            <a:ext cx="5131366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929458" y="2071191"/>
            <a:ext cx="2791251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Fixed costs plus debt service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488742" y="2071191"/>
            <a:ext cx="2791251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$33,242/month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929458" y="2580977"/>
            <a:ext cx="2791251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Contribution per unit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3488742" y="2580977"/>
            <a:ext cx="2791251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$1.77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929458" y="3090763"/>
            <a:ext cx="2791251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Break-even volume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3488742" y="3090763"/>
            <a:ext cx="2791251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18,781 units/month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929458" y="3600549"/>
            <a:ext cx="2791251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Break-even revenue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3488742" y="3600549"/>
            <a:ext cx="2791251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$46,577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929458" y="4110335"/>
            <a:ext cx="2791251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Capacity ceiling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3488742" y="4110335"/>
            <a:ext cx="2791251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31,500 units/month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929458" y="4620121"/>
            <a:ext cx="2791251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Headroom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3488742" y="4620121"/>
            <a:ext cx="2181667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59.6% of capacity required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734200" y="5499695"/>
            <a:ext cx="5131366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Break-even is reached in </a:t>
            </a:r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month 5</a:t>
            </a:r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. The operation needs to deploy only 59.6% of its fleet capacity to cover all fixed obligations.</a:t>
            </a:r>
            <a:endParaRPr lang="en-US" sz="1450" dirty="0"/>
          </a:p>
        </p:txBody>
      </p:sp>
      <p:pic>
        <p:nvPicPr>
          <p:cNvPr id="2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2478" y="1956594"/>
            <a:ext cx="4618220" cy="3324225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6027686" y="5471914"/>
            <a:ext cx="5740951" cy="229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40.4% capacity headroom above break-even threshold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39663"/>
            <a:ext cx="2181270" cy="298152"/>
          </a:xfrm>
          <a:prstGeom prst="roundRect">
            <a:avLst>
              <a:gd name="adj" fmla="val 22110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51871" y="698500"/>
            <a:ext cx="2555513" cy="1804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2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FUNDING REQUEST OVERVIEW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34200" y="1011138"/>
            <a:ext cx="10723294" cy="544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Request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734200" y="2037556"/>
            <a:ext cx="5682413" cy="3566319"/>
          </a:xfrm>
          <a:prstGeom prst="roundRect">
            <a:avLst>
              <a:gd name="adj" fmla="val 2311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583458"/>
            <a:ext cx="5682413" cy="1226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3429794"/>
            <a:ext cx="5682413" cy="1226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972520"/>
            <a:ext cx="5682413" cy="1226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4515247"/>
            <a:ext cx="5682413" cy="1226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5057973"/>
            <a:ext cx="5682413" cy="1226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936800" y="2160290"/>
            <a:ext cx="3052091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Loan requested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771607" y="2160290"/>
            <a:ext cx="3052091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$248,000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936800" y="2703016"/>
            <a:ext cx="3052091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Owner injection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771607" y="2703016"/>
            <a:ext cx="2442506" cy="6072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$73,000 — 22.8% of project cost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36800" y="3549352"/>
            <a:ext cx="3052091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Total startup requirement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771607" y="3549352"/>
            <a:ext cx="3052091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$320,800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936800" y="4092079"/>
            <a:ext cx="3052091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Term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771607" y="4092079"/>
            <a:ext cx="3052091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84 months at 11.5%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36800" y="4634805"/>
            <a:ext cx="3052091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Monthly debt service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771607" y="4634805"/>
            <a:ext cx="3052091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$4,312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936800" y="5177532"/>
            <a:ext cx="3052091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Year-1 DSCR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771607" y="5177532"/>
            <a:ext cx="3052091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1.49</a:t>
            </a:r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against a 1.25 floor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34200" y="5810250"/>
            <a:ext cx="6291998" cy="2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</a:t>
            </a:r>
            <a:endParaRPr lang="en-US" sz="1200" dirty="0"/>
          </a:p>
        </p:txBody>
      </p:sp>
      <p:pic>
        <p:nvPicPr>
          <p:cNvPr id="2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01583" y="2037556"/>
            <a:ext cx="4333965" cy="3290689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6596790" y="5534620"/>
            <a:ext cx="5171747" cy="2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Total project cost: $320,800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901402"/>
            <a:ext cx="1127593" cy="270966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1156" y="954881"/>
            <a:ext cx="1523267" cy="164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CASH POSITION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4200" y="1232991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Cash Across Year 1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734200" y="2091928"/>
            <a:ext cx="3470387" cy="15917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3000"/>
              </a:lnSpc>
              <a:spcAft>
                <a:spcPts val="1050"/>
              </a:spcAft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Opening cash after startup spend: </a:t>
            </a:r>
            <a:pPr algn="l" indent="0" marL="0">
              <a:lnSpc>
                <a:spcPct val="123000"/>
              </a:lnSpc>
              <a:spcAft>
                <a:spcPts val="1050"/>
              </a:spcAft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$46,200</a:t>
            </a:r>
            <a:endParaRPr lang="en-US" sz="1400" dirty="0"/>
          </a:p>
          <a:p>
            <a:pPr algn="l" indent="0" marL="0">
              <a:lnSpc>
                <a:spcPct val="123000"/>
              </a:lnSpc>
              <a:spcAft>
                <a:spcPts val="1050"/>
              </a:spcAft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Low point: </a:t>
            </a:r>
            <a:pPr algn="l" indent="0" marL="0">
              <a:lnSpc>
                <a:spcPct val="123000"/>
              </a:lnSpc>
              <a:spcAft>
                <a:spcPts val="1050"/>
              </a:spcAft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$9,062</a:t>
            </a:r>
            <a:pPr algn="l" indent="0" marL="0">
              <a:lnSpc>
                <a:spcPct val="123000"/>
              </a:lnSpc>
              <a:spcAft>
                <a:spcPts val="1050"/>
              </a:spcAft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in month 4 — before break-even is achieved in month 5.</a:t>
            </a:r>
            <a:endParaRPr lang="en-US" sz="14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Cash recovers steadily from month 5, closing year 1 at </a:t>
            </a:r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$71,567</a:t>
            </a:r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4200" y="3854152"/>
            <a:ext cx="3470387" cy="1417042"/>
          </a:xfrm>
          <a:prstGeom prst="roundRect">
            <a:avLst>
              <a:gd name="adj" fmla="val 5286"/>
            </a:avLst>
          </a:prstGeom>
          <a:solidFill>
            <a:srgbClr val="4B3F02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2492" y="4078288"/>
            <a:ext cx="222840" cy="17829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13623" y="4035028"/>
            <a:ext cx="2712672" cy="1055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 4 trough of $9,062 is the critical liquidity watch point. The working-capital reserve is the primary buffer.</a:t>
            </a:r>
            <a:endParaRPr lang="en-US" sz="14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901" y="2126059"/>
            <a:ext cx="5795123" cy="365998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791369"/>
            <a:ext cx="1013197" cy="254893"/>
          </a:xfrm>
          <a:prstGeom prst="roundRect">
            <a:avLst>
              <a:gd name="adj" fmla="val 22125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4806" y="841673"/>
            <a:ext cx="1421571" cy="154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USE OF FUNDS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734200" y="1099939"/>
            <a:ext cx="10723294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Use of Loan Proceeds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734200" y="1918395"/>
            <a:ext cx="5156964" cy="3683198"/>
          </a:xfrm>
          <a:prstGeom prst="roundRect">
            <a:avLst>
              <a:gd name="adj" fmla="val 1914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343249"/>
            <a:ext cx="5156964" cy="1049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764929"/>
            <a:ext cx="5156964" cy="1049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186609"/>
            <a:ext cx="5156964" cy="1049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849985"/>
            <a:ext cx="5156964" cy="1049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4513362"/>
            <a:ext cx="5156964" cy="1049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5176738"/>
            <a:ext cx="5156964" cy="1049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908424" y="2011561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Use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480507" y="2011561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Amount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08424" y="2433241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Two used sleeper tractors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480507" y="2433241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$148,000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08424" y="2854920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Two 53ft dry-van trailers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480507" y="2854920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$52,000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08424" y="3276600"/>
            <a:ext cx="2236533" cy="483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Insurance down payment and factoring escrow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480507" y="3276600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$21,000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08424" y="3939977"/>
            <a:ext cx="2236533" cy="483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ELD, cameras, compliance and lettering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480507" y="3939977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$9,800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08424" y="4603353"/>
            <a:ext cx="2236533" cy="483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Working capital — first 60 days of fuel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480507" y="4603353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$17,200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908424" y="5266730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Total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3480507" y="5266730"/>
            <a:ext cx="284611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$248,000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34200" y="5752604"/>
            <a:ext cx="5766549" cy="193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Uses total exactly the amount requested. ELD: Electronic Logging Device</a:t>
            </a:r>
            <a:endParaRPr lang="en-US" sz="1050" dirty="0"/>
          </a:p>
        </p:txBody>
      </p:sp>
      <p:pic>
        <p:nvPicPr>
          <p:cNvPr id="2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6881" y="1918395"/>
            <a:ext cx="4125512" cy="297090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745827"/>
            <a:ext cx="1085426" cy="286742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7406" y="802382"/>
            <a:ext cx="1468599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DEBT SERVICE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34200" y="1100534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Debt Service Coverage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734200" y="2070993"/>
            <a:ext cx="5131366" cy="1822648"/>
          </a:xfrm>
          <a:prstGeom prst="roundRect">
            <a:avLst>
              <a:gd name="adj" fmla="val 4351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583954"/>
            <a:ext cx="5131366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3093740"/>
            <a:ext cx="5131366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29656" y="2185591"/>
            <a:ext cx="15115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2209249" y="2185591"/>
            <a:ext cx="15115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 1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3488841" y="2185591"/>
            <a:ext cx="15115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 2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4768433" y="2185591"/>
            <a:ext cx="15115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 3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929656" y="2695377"/>
            <a:ext cx="15115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2209249" y="2695377"/>
            <a:ext cx="15115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1.49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3488841" y="2695377"/>
            <a:ext cx="15115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1.62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4768433" y="2695377"/>
            <a:ext cx="15115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1.71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929656" y="3205163"/>
            <a:ext cx="901975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Lender floor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2209249" y="3205163"/>
            <a:ext cx="15115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1.25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3488841" y="3205163"/>
            <a:ext cx="15115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1.25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4768433" y="3205163"/>
            <a:ext cx="151156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1.25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734200" y="4084737"/>
            <a:ext cx="5131366" cy="18745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spcAft>
                <a:spcPts val="1200"/>
              </a:spcAft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 — net operating income divided by total debt service. A ratio above 1.0 means the business generates more than enough cash to service its debt.</a:t>
            </a:r>
            <a:endParaRPr lang="en-US" sz="14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Year-1 DSCR of </a:t>
            </a:r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1.49</a:t>
            </a:r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exceeds the lender's 1.25 floor by a margin of 0.24. Coverage improves through Year 3 as contracted lane share increases.</a:t>
            </a:r>
            <a:endParaRPr lang="en-US" sz="1450" dirty="0"/>
          </a:p>
        </p:txBody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2478" y="2070993"/>
            <a:ext cx="4618220" cy="332422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587673"/>
            <a:ext cx="885406" cy="171549"/>
          </a:xfrm>
          <a:prstGeom prst="roundRect">
            <a:avLst>
              <a:gd name="adj" fmla="val 22119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01866" y="621506"/>
            <a:ext cx="1359660" cy="1038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SCENARIO ANALYSIS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734200" y="783530"/>
            <a:ext cx="10723294" cy="313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If Volume Comes In 20% Under</a:t>
            </a:r>
            <a:endParaRPr lang="en-US" sz="1950" dirty="0"/>
          </a:p>
        </p:txBody>
      </p:sp>
      <p:sp>
        <p:nvSpPr>
          <p:cNvPr id="5" name="Shape 3"/>
          <p:cNvSpPr/>
          <p:nvPr/>
        </p:nvSpPr>
        <p:spPr>
          <a:xfrm>
            <a:off x="734200" y="1188343"/>
            <a:ext cx="10723294" cy="929481"/>
          </a:xfrm>
          <a:prstGeom prst="roundRect">
            <a:avLst>
              <a:gd name="adj" fmla="val 5103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1422301"/>
            <a:ext cx="10723294" cy="7058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1653084"/>
            <a:ext cx="10723294" cy="7058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1883866"/>
            <a:ext cx="10723294" cy="7058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853558" y="1237456"/>
            <a:ext cx="3596887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Scenario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4066676" y="1237456"/>
            <a:ext cx="3061417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Year-1 Revenue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6744325" y="1237456"/>
            <a:ext cx="3061417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Cash Low Point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9421974" y="1237456"/>
            <a:ext cx="2525848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Year-1 DSCR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853558" y="1468239"/>
            <a:ext cx="3596887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Conservative (−20%)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4066676" y="1468239"/>
            <a:ext cx="3061417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$475,560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6744325" y="1468239"/>
            <a:ext cx="3061417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$(13,290)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9421974" y="1468239"/>
            <a:ext cx="2525848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-0.15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853558" y="1699022"/>
            <a:ext cx="3596887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Base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4066676" y="1699022"/>
            <a:ext cx="3061417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$594,456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6744325" y="1699022"/>
            <a:ext cx="3061417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$9,062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9421974" y="1699022"/>
            <a:ext cx="2525848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1.49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853558" y="1929805"/>
            <a:ext cx="3596887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Strong (+20%)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4066676" y="1929805"/>
            <a:ext cx="3061417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$713,350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6744325" y="1929805"/>
            <a:ext cx="3061417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$23,335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9421974" y="1929805"/>
            <a:ext cx="2525848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3.13</a:t>
            </a:r>
            <a:endParaRPr lang="en-US" sz="850" dirty="0"/>
          </a:p>
        </p:txBody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00" y="2186186"/>
            <a:ext cx="6970141" cy="3904456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734200" y="6159004"/>
            <a:ext cx="11332879" cy="11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Ratio. A negative DSCR in the conservative scenario indicates insufficient cash flow to cover debt service — the working-capital reserve and owner injection are the buffers.</a:t>
            </a:r>
            <a:endParaRPr lang="en-US" sz="7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40457"/>
            <a:ext cx="1654233" cy="270966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1156" y="693936"/>
            <a:ext cx="2049907" cy="164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INDUSTRY BENCHMARKS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4200" y="972046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How the Numbers Compare to the Industry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734200" y="1694656"/>
            <a:ext cx="10723294" cy="3447852"/>
          </a:xfrm>
          <a:prstGeom prst="roundRect">
            <a:avLst>
              <a:gd name="adj" fmla="val 2172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162473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3154759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4147046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919040" y="1798241"/>
            <a:ext cx="293065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Ratio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596689" y="1798241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This Plan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203199" y="1798241"/>
            <a:ext cx="239508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Industry Band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45278" y="1798241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Status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951788" y="1798241"/>
            <a:ext cx="293065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Source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19040" y="2262882"/>
            <a:ext cx="293065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Cost of goods (COGS)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596689" y="2262882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28.6%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203199" y="2262882"/>
            <a:ext cx="239508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30–45%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345278" y="2262882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Outside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951788" y="2262882"/>
            <a:ext cx="2321065" cy="7914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American Trucking Associations, operational cost reporting, 2025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19040" y="3255169"/>
            <a:ext cx="293065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Rent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596689" y="3255169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1.0%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203199" y="3255169"/>
            <a:ext cx="239508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4–15%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345278" y="3255169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Outside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951788" y="3255169"/>
            <a:ext cx="2321065" cy="7914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 Census Bureau, County Business Patterns, 2024, indicative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19040" y="4247455"/>
            <a:ext cx="293065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Payroll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3596689" y="4247455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20.8%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203199" y="4247455"/>
            <a:ext cx="239508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25–40%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345278" y="4247455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Outside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951788" y="4247455"/>
            <a:ext cx="2321065" cy="7914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American Trucking Associations, operational cost reporting, 2025, indicative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734200" y="5312966"/>
            <a:ext cx="10723294" cy="904577"/>
          </a:xfrm>
          <a:prstGeom prst="roundRect">
            <a:avLst>
              <a:gd name="adj" fmla="val 8280"/>
            </a:avLst>
          </a:prstGeom>
          <a:solidFill>
            <a:srgbClr val="4B3F02"/>
          </a:solidFill>
          <a:ln/>
        </p:spPr>
      </p:sp>
      <p:pic>
        <p:nvPicPr>
          <p:cNvPr id="3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2492" y="5530751"/>
            <a:ext cx="222840" cy="178296"/>
          </a:xfrm>
          <a:prstGeom prst="rect">
            <a:avLst/>
          </a:prstGeom>
        </p:spPr>
      </p:pic>
      <p:sp>
        <p:nvSpPr>
          <p:cNvPr id="31" name="Text 28"/>
          <p:cNvSpPr/>
          <p:nvPr/>
        </p:nvSpPr>
        <p:spPr>
          <a:xfrm>
            <a:off x="1313623" y="5509022"/>
            <a:ext cx="9965580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Every ratio falls outside its cited industry band. A ratio outside its band is not necessarily wrong — it is what an underwriter will ask about first. COGS: Cost of Goods Sold</a:t>
            </a:r>
            <a:endParaRPr lang="en-US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591245"/>
            <a:ext cx="1295566" cy="235347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7067" y="637679"/>
            <a:ext cx="1719418" cy="142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LICENSING &amp; PERMITS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734200" y="872331"/>
            <a:ext cx="10723294" cy="430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Licensing and Permits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734200" y="1473994"/>
            <a:ext cx="10723294" cy="2235200"/>
          </a:xfrm>
          <a:prstGeom prst="roundRect">
            <a:avLst>
              <a:gd name="adj" fmla="val 2910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1848644"/>
            <a:ext cx="10723294" cy="9681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220119"/>
            <a:ext cx="10723294" cy="9681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2591594"/>
            <a:ext cx="10723294" cy="9681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2963069"/>
            <a:ext cx="10723294" cy="9681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3334544"/>
            <a:ext cx="10723294" cy="9681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895824" y="1555254"/>
            <a:ext cx="4583990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Licence or Permit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179982" y="1555254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Status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786492" y="1555254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Cost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393002" y="1555254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Lead Time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9999512" y="1555254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95824" y="1926729"/>
            <a:ext cx="4583990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FMCSA operating authority (MC number)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179982" y="1926729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Held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786492" y="1926729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$300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393002" y="1926729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 weeks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9999512" y="1926729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95824" y="2298204"/>
            <a:ext cx="4583990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USDOT number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179982" y="2298204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Held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786492" y="2298204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$0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393002" y="2298204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 weeks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9999512" y="2298204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95824" y="2669679"/>
            <a:ext cx="4583990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Liability insurance $750k–$1M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179982" y="2669679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—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786492" y="2669679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$12,000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393002" y="2669679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 weeks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9999512" y="2669679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95824" y="3041154"/>
            <a:ext cx="4583990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IFTA registration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5179982" y="3041154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Held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786492" y="3041154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$100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8393002" y="3041154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 weeks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9999512" y="3041154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895824" y="3412629"/>
            <a:ext cx="4583990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BOC-3 process agent filing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5179982" y="3412629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Held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6786492" y="3412629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$50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8393002" y="3412629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 week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9999512" y="3412629"/>
            <a:ext cx="1906341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endParaRPr lang="en-US" sz="1200" dirty="0"/>
          </a:p>
        </p:txBody>
      </p:sp>
      <p:pic>
        <p:nvPicPr>
          <p:cNvPr id="4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4612" y="3837781"/>
            <a:ext cx="8042471" cy="2128143"/>
          </a:xfrm>
          <a:prstGeom prst="rect">
            <a:avLst/>
          </a:prstGeom>
        </p:spPr>
      </p:pic>
      <p:sp>
        <p:nvSpPr>
          <p:cNvPr id="42" name="Text 39"/>
          <p:cNvSpPr/>
          <p:nvPr/>
        </p:nvSpPr>
        <p:spPr>
          <a:xfrm>
            <a:off x="2694976" y="4557348"/>
            <a:ext cx="1215698" cy="193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FMCSA MC</a:t>
            </a:r>
            <a:endParaRPr lang="en-US" sz="1200" dirty="0"/>
          </a:p>
        </p:txBody>
      </p:sp>
      <p:sp>
        <p:nvSpPr>
          <p:cNvPr id="43" name="Text 40"/>
          <p:cNvSpPr/>
          <p:nvPr/>
        </p:nvSpPr>
        <p:spPr>
          <a:xfrm>
            <a:off x="2694976" y="4812756"/>
            <a:ext cx="1215698" cy="1512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Held — 8 weeks</a:t>
            </a:r>
            <a:endParaRPr lang="en-US" sz="1050" dirty="0"/>
          </a:p>
        </p:txBody>
      </p:sp>
      <p:sp>
        <p:nvSpPr>
          <p:cNvPr id="44" name="Text 41"/>
          <p:cNvSpPr/>
          <p:nvPr/>
        </p:nvSpPr>
        <p:spPr>
          <a:xfrm>
            <a:off x="4088076" y="4839482"/>
            <a:ext cx="1215698" cy="193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USDOT</a:t>
            </a:r>
            <a:endParaRPr lang="en-US" sz="1200" dirty="0"/>
          </a:p>
        </p:txBody>
      </p:sp>
      <p:sp>
        <p:nvSpPr>
          <p:cNvPr id="45" name="Text 42"/>
          <p:cNvSpPr/>
          <p:nvPr/>
        </p:nvSpPr>
        <p:spPr>
          <a:xfrm>
            <a:off x="4088076" y="5094890"/>
            <a:ext cx="1215698" cy="1512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Held — 2 weeks</a:t>
            </a:r>
            <a:endParaRPr lang="en-US" sz="1050" dirty="0"/>
          </a:p>
        </p:txBody>
      </p:sp>
      <p:sp>
        <p:nvSpPr>
          <p:cNvPr id="46" name="Text 43"/>
          <p:cNvSpPr/>
          <p:nvPr/>
        </p:nvSpPr>
        <p:spPr>
          <a:xfrm>
            <a:off x="5481177" y="4557348"/>
            <a:ext cx="1215698" cy="193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IFTA</a:t>
            </a:r>
            <a:endParaRPr lang="en-US" sz="1200" dirty="0"/>
          </a:p>
        </p:txBody>
      </p:sp>
      <p:sp>
        <p:nvSpPr>
          <p:cNvPr id="47" name="Text 44"/>
          <p:cNvSpPr/>
          <p:nvPr/>
        </p:nvSpPr>
        <p:spPr>
          <a:xfrm>
            <a:off x="5481177" y="4812756"/>
            <a:ext cx="1215698" cy="1512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Held — 3 weeks</a:t>
            </a:r>
            <a:endParaRPr lang="en-US" sz="1050" dirty="0"/>
          </a:p>
        </p:txBody>
      </p:sp>
      <p:sp>
        <p:nvSpPr>
          <p:cNvPr id="48" name="Text 45"/>
          <p:cNvSpPr/>
          <p:nvPr/>
        </p:nvSpPr>
        <p:spPr>
          <a:xfrm>
            <a:off x="6874277" y="4839482"/>
            <a:ext cx="1215698" cy="193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BOC-3</a:t>
            </a:r>
            <a:endParaRPr lang="en-US" sz="1200" dirty="0"/>
          </a:p>
        </p:txBody>
      </p:sp>
      <p:sp>
        <p:nvSpPr>
          <p:cNvPr id="49" name="Text 46"/>
          <p:cNvSpPr/>
          <p:nvPr/>
        </p:nvSpPr>
        <p:spPr>
          <a:xfrm>
            <a:off x="6874277" y="5094890"/>
            <a:ext cx="1215698" cy="1512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Held — 1 week</a:t>
            </a:r>
            <a:endParaRPr lang="en-US" sz="1050" dirty="0"/>
          </a:p>
        </p:txBody>
      </p:sp>
      <p:sp>
        <p:nvSpPr>
          <p:cNvPr id="50" name="Text 47"/>
          <p:cNvSpPr/>
          <p:nvPr/>
        </p:nvSpPr>
        <p:spPr>
          <a:xfrm>
            <a:off x="8275117" y="4557348"/>
            <a:ext cx="1215697" cy="193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Liability</a:t>
            </a:r>
            <a:endParaRPr lang="en-US" sz="1200" dirty="0"/>
          </a:p>
        </p:txBody>
      </p:sp>
      <p:sp>
        <p:nvSpPr>
          <p:cNvPr id="51" name="Text 48"/>
          <p:cNvSpPr/>
          <p:nvPr/>
        </p:nvSpPr>
        <p:spPr>
          <a:xfrm>
            <a:off x="8275117" y="4812756"/>
            <a:ext cx="1215697" cy="3025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$750k–$1M — Not started</a:t>
            </a:r>
            <a:endParaRPr lang="en-US" sz="1050" dirty="0"/>
          </a:p>
        </p:txBody>
      </p:sp>
      <p:sp>
        <p:nvSpPr>
          <p:cNvPr id="52" name="Text 49"/>
          <p:cNvSpPr/>
          <p:nvPr/>
        </p:nvSpPr>
        <p:spPr>
          <a:xfrm>
            <a:off x="734200" y="6094512"/>
            <a:ext cx="11332879" cy="172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FMCSA: Federal Motor Carrier Safety Administration | IFTA: International Fuel Tax Agreement | BOC-3: Blanket of Coverage-3 | USDOT: United States Department of Transportation</a:t>
            </a:r>
            <a:endParaRPr lang="en-US" sz="9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306086" y="870446"/>
            <a:ext cx="1423753" cy="302816"/>
          </a:xfrm>
          <a:prstGeom prst="roundRect">
            <a:avLst>
              <a:gd name="adj" fmla="val 22115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425642" y="930176"/>
            <a:ext cx="1794227" cy="183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2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KEY RISK FACTORS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5306086" y="1248966"/>
            <a:ext cx="6151409" cy="11072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What Makes or Breaks a Trucking Business</a:t>
            </a:r>
            <a:endParaRPr lang="en-US" sz="3450" dirty="0"/>
          </a:p>
        </p:txBody>
      </p:sp>
      <p:sp>
        <p:nvSpPr>
          <p:cNvPr id="6" name="Shape 3"/>
          <p:cNvSpPr/>
          <p:nvPr/>
        </p:nvSpPr>
        <p:spPr>
          <a:xfrm>
            <a:off x="5306086" y="2640211"/>
            <a:ext cx="6151409" cy="1423491"/>
          </a:xfrm>
          <a:prstGeom prst="roundRect">
            <a:avLst>
              <a:gd name="adj" fmla="val 5881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511662" y="2845792"/>
            <a:ext cx="5740256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Cost Per Mile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511662" y="3236218"/>
            <a:ext cx="5740256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Cost per mile — not revenue per mile — decides viability. The plan must demonstrate that variable and fixed costs are controlled at scale.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5306086" y="4253012"/>
            <a:ext cx="6151409" cy="1734443"/>
          </a:xfrm>
          <a:prstGeom prst="roundRect">
            <a:avLst>
              <a:gd name="adj" fmla="val 4826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511662" y="4458593"/>
            <a:ext cx="5740256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Insurance Premium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5511662" y="4849019"/>
            <a:ext cx="5740256" cy="932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New authorities pay a heavy insurance premium for the first two years. At $4,350/month, this is the single largest non-payroll fixed cost and must be shown in full.</a:t>
            </a:r>
            <a:endParaRPr lang="en-US" sz="15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57820"/>
            <a:ext cx="959322" cy="239018"/>
          </a:xfrm>
          <a:prstGeom prst="roundRect">
            <a:avLst>
              <a:gd name="adj" fmla="val 22119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8555" y="704949"/>
            <a:ext cx="1380198" cy="144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MANAGEMENT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734200" y="943967"/>
            <a:ext cx="10723294" cy="437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Who Is Running It</a:t>
            </a:r>
            <a:endParaRPr lang="en-US" sz="2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651" y="2170113"/>
            <a:ext cx="5126802" cy="341788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960121" y="1676003"/>
            <a:ext cx="3503624" cy="12065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14 Years in the Trade.</a:t>
            </a:r>
            <a:endParaRPr lang="en-US" sz="3750" dirty="0"/>
          </a:p>
        </p:txBody>
      </p:sp>
      <p:sp>
        <p:nvSpPr>
          <p:cNvPr id="7" name="Text 4"/>
          <p:cNvSpPr/>
          <p:nvPr/>
        </p:nvSpPr>
        <p:spPr>
          <a:xfrm>
            <a:off x="7960121" y="3000474"/>
            <a:ext cx="3503624" cy="8810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Nine years as a company driver for a regional dry-van carrier. Two years leased to a carrier. Two years running under own FMCSA authority — clean CSA record and no reportable accidents.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7960121" y="4014291"/>
            <a:ext cx="3503624" cy="2053034"/>
          </a:xfrm>
          <a:prstGeom prst="roundRect">
            <a:avLst>
              <a:gd name="adj" fmla="val 3219"/>
            </a:avLst>
          </a:prstGeom>
          <a:solidFill>
            <a:srgbClr val="542C49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7379" y="4186337"/>
            <a:ext cx="196647" cy="15726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471283" y="4159746"/>
            <a:ext cx="2835204" cy="17621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The gap we know about.</a:t>
            </a:r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Never managed drivers who are not me. Budgeted a dispatcher at 20 hours a week from month three rather than pretending I can dispatch two other trucks from a cab. Bookkeeping moved to a trucking-specific CPA at $340/month. CSA: Compliance, Safety, Accountability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34206"/>
            <a:ext cx="1371169" cy="235347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7067" y="680641"/>
            <a:ext cx="1795021" cy="142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MANAGEMENT &amp; TEAM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734200" y="915293"/>
            <a:ext cx="10723294" cy="430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Team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734200" y="1631255"/>
            <a:ext cx="5172739" cy="215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Darnell Whitaker — Principal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34200" y="1960662"/>
            <a:ext cx="5172739" cy="6459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100% ownership. Tennessee LLC formed March 11, 2024. Holds Class A CDL issued 2012. Clean motor vehicle record, clean CSA record, current medical certificate. Has managed P&amp;L for the existing single-truck operation.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34200" y="2720876"/>
            <a:ext cx="5172739" cy="215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Commercial Experience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34200" y="3050282"/>
            <a:ext cx="5172739" cy="725884"/>
          </a:xfrm>
          <a:prstGeom prst="rect">
            <a:avLst/>
          </a:prstGeom>
          <a:noFill/>
          <a:ln/>
        </p:spPr>
        <p:txBody>
          <a:bodyPr wrap="square" lIns="0" tIns="61956" rIns="0" bIns="0" rtlCol="0" anchor="t">
            <a:normAutofit/>
          </a:bodyPr>
          <a:lstStyle/>
          <a:p>
            <a:pPr algn="l" marL="243840" indent="-243840">
              <a:lnSpc>
                <a:spcPct val="116000"/>
              </a:lnSpc>
              <a:buSzPct val="100000"/>
              <a:buChar char="•"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9 years — company driver, regional dry-van carrier</a:t>
            </a:r>
            <a:endParaRPr lang="en-US" sz="1200" dirty="0"/>
          </a:p>
          <a:p>
            <a:pPr algn="l" marL="243840" indent="-243840">
              <a:lnSpc>
                <a:spcPct val="116000"/>
              </a:lnSpc>
              <a:buSzPct val="100000"/>
              <a:buChar char="•"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 years — leased to carrier</a:t>
            </a:r>
            <a:endParaRPr lang="en-US" sz="1200" dirty="0"/>
          </a:p>
          <a:p>
            <a:pPr algn="l" marL="243840" indent="-243840">
              <a:lnSpc>
                <a:spcPct val="116000"/>
              </a:lnSpc>
              <a:buSzPct val="100000"/>
              <a:buChar char="•"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 years — own FMCSA authority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291105" y="1631255"/>
            <a:ext cx="5172739" cy="215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Planned Team Structure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291105" y="1960662"/>
            <a:ext cx="5172739" cy="344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Total: 3.5 FTEs. No other equity holders. Ownership and control unchanged. CPA: Certified Public Accountant | P&amp;L: Profit and Loss | FTE: Full-Time Equivalent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734200" y="3944739"/>
            <a:ext cx="309753" cy="1935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Prompt Light" pitchFamily="34" charset="0"/>
                <a:ea typeface="Prompt Light" pitchFamily="34" charset="-122"/>
                <a:cs typeface="Prompt Light" pitchFamily="34" charset="-120"/>
              </a:rPr>
              <a:t>01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4200" y="4188916"/>
            <a:ext cx="5304499" cy="19050"/>
          </a:xfrm>
          <a:prstGeom prst="rect">
            <a:avLst/>
          </a:prstGeom>
          <a:solidFill>
            <a:srgbClr val="A95B95"/>
          </a:solidFill>
          <a:ln/>
        </p:spPr>
      </p:sp>
      <p:sp>
        <p:nvSpPr>
          <p:cNvPr id="13" name="Text 11"/>
          <p:cNvSpPr/>
          <p:nvPr/>
        </p:nvSpPr>
        <p:spPr>
          <a:xfrm>
            <a:off x="734200" y="4304407"/>
            <a:ext cx="5304499" cy="215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Owner (Whitaker)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734200" y="4588073"/>
            <a:ext cx="5304499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Full-time; drives Truck 1, oversees operations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152996" y="3944739"/>
            <a:ext cx="309753" cy="1935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Prompt Light" pitchFamily="34" charset="0"/>
                <a:ea typeface="Prompt Light" pitchFamily="34" charset="-122"/>
                <a:cs typeface="Prompt Light" pitchFamily="34" charset="-120"/>
              </a:rPr>
              <a:t>02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152996" y="4188916"/>
            <a:ext cx="5304499" cy="19050"/>
          </a:xfrm>
          <a:prstGeom prst="rect">
            <a:avLst/>
          </a:prstGeom>
          <a:solidFill>
            <a:srgbClr val="A95B95"/>
          </a:solidFill>
          <a:ln/>
        </p:spPr>
      </p:sp>
      <p:sp>
        <p:nvSpPr>
          <p:cNvPr id="17" name="Text 15"/>
          <p:cNvSpPr/>
          <p:nvPr/>
        </p:nvSpPr>
        <p:spPr>
          <a:xfrm>
            <a:off x="6152996" y="4304407"/>
            <a:ext cx="5304499" cy="215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Two Company Drivers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6152996" y="4588073"/>
            <a:ext cx="5304499" cy="4306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Hired for Trucks 2 and 3; all under company authority — no independent contractors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34200" y="5249069"/>
            <a:ext cx="309753" cy="1935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Prompt Light" pitchFamily="34" charset="0"/>
                <a:ea typeface="Prompt Light" pitchFamily="34" charset="-122"/>
                <a:cs typeface="Prompt Light" pitchFamily="34" charset="-120"/>
              </a:rPr>
              <a:t>03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34200" y="5493246"/>
            <a:ext cx="5304499" cy="19050"/>
          </a:xfrm>
          <a:prstGeom prst="rect">
            <a:avLst/>
          </a:prstGeom>
          <a:solidFill>
            <a:srgbClr val="A95B95"/>
          </a:solidFill>
          <a:ln/>
        </p:spPr>
      </p:sp>
      <p:sp>
        <p:nvSpPr>
          <p:cNvPr id="21" name="Text 19"/>
          <p:cNvSpPr/>
          <p:nvPr/>
        </p:nvSpPr>
        <p:spPr>
          <a:xfrm>
            <a:off x="734200" y="5608737"/>
            <a:ext cx="5304499" cy="215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Part-Time Dispatcher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734200" y="5892403"/>
            <a:ext cx="5304499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Added month 3; 20 hours/week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152996" y="5249069"/>
            <a:ext cx="309753" cy="1935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Prompt Light" pitchFamily="34" charset="0"/>
                <a:ea typeface="Prompt Light" pitchFamily="34" charset="-122"/>
                <a:cs typeface="Prompt Light" pitchFamily="34" charset="-120"/>
              </a:rPr>
              <a:t>04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152996" y="5493246"/>
            <a:ext cx="5304499" cy="19050"/>
          </a:xfrm>
          <a:prstGeom prst="rect">
            <a:avLst/>
          </a:prstGeom>
          <a:solidFill>
            <a:srgbClr val="A95B95"/>
          </a:solidFill>
          <a:ln/>
        </p:spPr>
      </p:sp>
      <p:sp>
        <p:nvSpPr>
          <p:cNvPr id="25" name="Text 23"/>
          <p:cNvSpPr/>
          <p:nvPr/>
        </p:nvSpPr>
        <p:spPr>
          <a:xfrm>
            <a:off x="6152996" y="5608737"/>
            <a:ext cx="5304499" cy="215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Trucking-Specialist CPA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6152996" y="5892403"/>
            <a:ext cx="5304499" cy="2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Bookkeeping; $340/month fixed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78656"/>
            <a:ext cx="1244370" cy="318790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0007" y="741561"/>
            <a:ext cx="1602343" cy="192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3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RISK ANALYSIS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34200" y="1081286"/>
            <a:ext cx="10723294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Risks and Mitigations</a:t>
            </a:r>
            <a:endParaRPr lang="en-US" sz="36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4200" y="1978620"/>
            <a:ext cx="3434570" cy="420072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70940" y="2213769"/>
            <a:ext cx="2862687" cy="582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New Authority Insurance Premium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070940" y="2922389"/>
            <a:ext cx="2862687" cy="3021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Risk: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Materially higher premiums during first two years. $4,350/month insurance line item must be absorbed while converting spot miles to contracted lanes.</a:t>
            </a:r>
            <a:endParaRPr lang="en-US" sz="16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Mitigation: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Reflected in full in operating plan. Budget built around this elevated cost.</a:t>
            </a:r>
            <a:endParaRPr lang="en-US" sz="16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78513" y="1978620"/>
            <a:ext cx="3434570" cy="420072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715253" y="2213769"/>
            <a:ext cx="2862687" cy="582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Driver Management Inexperience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4715253" y="2922389"/>
            <a:ext cx="2862687" cy="2686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Risk: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Operator has not previously supervised non-owner drivers.</a:t>
            </a:r>
            <a:endParaRPr lang="en-US" sz="16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Mitigation: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Part-time dispatcher budgeted from month three. Bookkeeping outsourced to trucking-specific CPA, limiting simultaneous duties as driver and supervisor.</a:t>
            </a:r>
            <a:endParaRPr lang="en-US" sz="16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2826" y="1978620"/>
            <a:ext cx="3434669" cy="420072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359566" y="2213769"/>
            <a:ext cx="2862786" cy="582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Used Equipment Repair Exposure</a:t>
            </a:r>
            <a:endParaRPr lang="en-US" sz="1800" dirty="0"/>
          </a:p>
        </p:txBody>
      </p:sp>
      <p:sp>
        <p:nvSpPr>
          <p:cNvPr id="13" name="Text 8"/>
          <p:cNvSpPr/>
          <p:nvPr/>
        </p:nvSpPr>
        <p:spPr>
          <a:xfrm>
            <a:off x="8359566" y="2922389"/>
            <a:ext cx="2862786" cy="23502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Risk: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Used tractors (2021 and 2022) carry repair and downtime risk at first service.</a:t>
            </a:r>
            <a:endParaRPr lang="en-US" sz="16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Mitigation: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$14,000 contingency line and pre-purchase inspections on both units before service entry.</a:t>
            </a:r>
            <a:endParaRPr lang="en-US" sz="1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719931"/>
            <a:ext cx="1585278" cy="286742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7406" y="776486"/>
            <a:ext cx="1968451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EXECUTIVE SUMMARY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34200" y="1074638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Plan in Six Numbers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996925" y="1948359"/>
            <a:ext cx="4729838" cy="623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$594K</a:t>
            </a:r>
            <a:endParaRPr lang="en-US" sz="4900" dirty="0"/>
          </a:p>
        </p:txBody>
      </p:sp>
      <p:sp>
        <p:nvSpPr>
          <p:cNvPr id="6" name="Text 4"/>
          <p:cNvSpPr/>
          <p:nvPr/>
        </p:nvSpPr>
        <p:spPr>
          <a:xfrm>
            <a:off x="734200" y="2793206"/>
            <a:ext cx="525538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Year-1 Revenue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6464734" y="1948359"/>
            <a:ext cx="4729937" cy="623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18,781</a:t>
            </a:r>
            <a:endParaRPr lang="en-US" sz="4900" dirty="0"/>
          </a:p>
        </p:txBody>
      </p:sp>
      <p:sp>
        <p:nvSpPr>
          <p:cNvPr id="8" name="Text 6"/>
          <p:cNvSpPr/>
          <p:nvPr/>
        </p:nvSpPr>
        <p:spPr>
          <a:xfrm>
            <a:off x="6202009" y="2793206"/>
            <a:ext cx="525548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 Units/Month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996925" y="3489623"/>
            <a:ext cx="4729838" cy="623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Mo. 5</a:t>
            </a:r>
            <a:endParaRPr lang="en-US" sz="4900" dirty="0"/>
          </a:p>
        </p:txBody>
      </p:sp>
      <p:sp>
        <p:nvSpPr>
          <p:cNvPr id="10" name="Text 8"/>
          <p:cNvSpPr/>
          <p:nvPr/>
        </p:nvSpPr>
        <p:spPr>
          <a:xfrm>
            <a:off x="734200" y="4334470"/>
            <a:ext cx="525538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 Reached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6464734" y="3489623"/>
            <a:ext cx="4729937" cy="623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59.6%</a:t>
            </a:r>
            <a:endParaRPr lang="en-US" sz="4900" dirty="0"/>
          </a:p>
        </p:txBody>
      </p:sp>
      <p:sp>
        <p:nvSpPr>
          <p:cNvPr id="12" name="Text 10"/>
          <p:cNvSpPr/>
          <p:nvPr/>
        </p:nvSpPr>
        <p:spPr>
          <a:xfrm>
            <a:off x="6202009" y="4334470"/>
            <a:ext cx="525548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Capacity at Break-Even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996925" y="5030887"/>
            <a:ext cx="4729838" cy="623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$9,062</a:t>
            </a:r>
            <a:endParaRPr lang="en-US" sz="4900" dirty="0"/>
          </a:p>
        </p:txBody>
      </p:sp>
      <p:sp>
        <p:nvSpPr>
          <p:cNvPr id="14" name="Text 12"/>
          <p:cNvSpPr/>
          <p:nvPr/>
        </p:nvSpPr>
        <p:spPr>
          <a:xfrm>
            <a:off x="734200" y="5875734"/>
            <a:ext cx="525538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Cash Low Point (Month 4)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6464734" y="5030887"/>
            <a:ext cx="4729937" cy="623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$1.77</a:t>
            </a:r>
            <a:endParaRPr lang="en-US" sz="4900" dirty="0"/>
          </a:p>
        </p:txBody>
      </p:sp>
      <p:sp>
        <p:nvSpPr>
          <p:cNvPr id="16" name="Text 14"/>
          <p:cNvSpPr/>
          <p:nvPr/>
        </p:nvSpPr>
        <p:spPr>
          <a:xfrm>
            <a:off x="6202009" y="5875734"/>
            <a:ext cx="525548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Contribution Per Unit</a:t>
            </a:r>
            <a:endParaRPr lang="en-US" sz="16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62384"/>
            <a:ext cx="2072231" cy="286742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7406" y="718939"/>
            <a:ext cx="2455404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RISK ANALYSIS — CONTINUED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34200" y="1017091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Risks and Mitigations (Continued)</a:t>
            </a:r>
            <a:endParaRPr lang="en-US" sz="33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4200" y="1987550"/>
            <a:ext cx="2480704" cy="401687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50006" y="2201763"/>
            <a:ext cx="1950691" cy="524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Seasonality &amp; Spot Exposure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1050006" y="2896096"/>
            <a:ext cx="1950691" cy="2582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Low-month revenue floor: 81% of peak. 27% of planned revenue remains spot-market exposure. Countered by 64% contracted share and two dedicated-lane offers available at three trucks.</a:t>
            </a:r>
            <a:endParaRPr lang="en-US" sz="14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4763" y="1987550"/>
            <a:ext cx="2480804" cy="401687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700568" y="2201763"/>
            <a:ext cx="1950790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 Margin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3700568" y="2633861"/>
            <a:ext cx="1950790" cy="31563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Fixed monthly costs of $28,930 produce a break-even revenue requirement of $46,577 — reached in month five under stated utilization and rate assumptions. Year-1 DSCR of 1.49 provides a positive margin above the $4,312 monthly obligation.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6332478" y="1966317"/>
            <a:ext cx="513136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Collateral and Lender Protection</a:t>
            </a:r>
            <a:endParaRPr lang="en-US" sz="1650" dirty="0"/>
          </a:p>
        </p:txBody>
      </p:sp>
      <p:sp>
        <p:nvSpPr>
          <p:cNvPr id="12" name="Shape 8"/>
          <p:cNvSpPr/>
          <p:nvPr/>
        </p:nvSpPr>
        <p:spPr>
          <a:xfrm>
            <a:off x="6332478" y="2419648"/>
            <a:ext cx="5131366" cy="1886744"/>
          </a:xfrm>
          <a:prstGeom prst="roundRect">
            <a:avLst>
              <a:gd name="adj" fmla="val 4203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6332478" y="3506490"/>
            <a:ext cx="5131366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4" name="Text 10"/>
          <p:cNvSpPr/>
          <p:nvPr/>
        </p:nvSpPr>
        <p:spPr>
          <a:xfrm>
            <a:off x="6527736" y="2534245"/>
            <a:ext cx="2791251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Collateral pledged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9087020" y="2534245"/>
            <a:ext cx="2181667" cy="860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Two new tractors, two trailers, existing 2020 tractor</a:t>
            </a:r>
            <a:endParaRPr lang="en-US" sz="1450" dirty="0"/>
          </a:p>
        </p:txBody>
      </p:sp>
      <p:sp>
        <p:nvSpPr>
          <p:cNvPr id="16" name="Text 12"/>
          <p:cNvSpPr/>
          <p:nvPr/>
        </p:nvSpPr>
        <p:spPr>
          <a:xfrm>
            <a:off x="6527736" y="3617912"/>
            <a:ext cx="2791251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Owner cash injection</a:t>
            </a:r>
            <a:endParaRPr lang="en-US" sz="1450" dirty="0"/>
          </a:p>
        </p:txBody>
      </p:sp>
      <p:sp>
        <p:nvSpPr>
          <p:cNvPr id="17" name="Text 13"/>
          <p:cNvSpPr/>
          <p:nvPr/>
        </p:nvSpPr>
        <p:spPr>
          <a:xfrm>
            <a:off x="9087020" y="3617912"/>
            <a:ext cx="2181667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$73,000 — 22.76% of total startup requirement</a:t>
            </a:r>
            <a:endParaRPr lang="en-US" sz="1450" dirty="0"/>
          </a:p>
        </p:txBody>
      </p:sp>
      <p:sp>
        <p:nvSpPr>
          <p:cNvPr id="18" name="Text 14"/>
          <p:cNvSpPr/>
          <p:nvPr/>
        </p:nvSpPr>
        <p:spPr>
          <a:xfrm>
            <a:off x="6332478" y="4497487"/>
            <a:ext cx="5131366" cy="860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These elements limit lender exposure while the operation stabilizes. No representation is made regarding the likelihood of loan approval or repayment outcomes.</a:t>
            </a:r>
            <a:endParaRPr lang="en-US" sz="1450" dirty="0"/>
          </a:p>
        </p:txBody>
      </p:sp>
      <p:sp>
        <p:nvSpPr>
          <p:cNvPr id="19" name="Text 15"/>
          <p:cNvSpPr/>
          <p:nvPr/>
        </p:nvSpPr>
        <p:spPr>
          <a:xfrm>
            <a:off x="6332478" y="5511205"/>
            <a:ext cx="5740951" cy="229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</a:t>
            </a:r>
            <a:endParaRPr lang="en-US" sz="11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827584"/>
            <a:ext cx="947218" cy="239018"/>
          </a:xfrm>
          <a:prstGeom prst="roundRect">
            <a:avLst>
              <a:gd name="adj" fmla="val 22119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8555" y="874713"/>
            <a:ext cx="1368093" cy="144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ASSUMPTIONS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734200" y="1113730"/>
            <a:ext cx="10723294" cy="437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Assumptions — Primary Inputs</a:t>
            </a:r>
            <a:endParaRPr lang="en-US" sz="2750" dirty="0"/>
          </a:p>
        </p:txBody>
      </p:sp>
      <p:sp>
        <p:nvSpPr>
          <p:cNvPr id="5" name="Shape 3"/>
          <p:cNvSpPr/>
          <p:nvPr/>
        </p:nvSpPr>
        <p:spPr>
          <a:xfrm>
            <a:off x="734200" y="1727795"/>
            <a:ext cx="10723294" cy="3993555"/>
          </a:xfrm>
          <a:prstGeom prst="roundRect">
            <a:avLst>
              <a:gd name="adj" fmla="val 1655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111772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712839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313906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914973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4516041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5117108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897907" y="1811238"/>
            <a:ext cx="4043757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Assumption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646595" y="1811238"/>
            <a:ext cx="1901579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Value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253105" y="1811238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Source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930754" y="1811238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If 20% Worse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97907" y="2192040"/>
            <a:ext cx="4043757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Price per unit (loaded mile)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646595" y="2192040"/>
            <a:ext cx="1901579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$2.48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253105" y="2192040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Operator-provided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930754" y="2192040"/>
            <a:ext cx="236313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1.49 → -0.81; cash low point $-47,324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97907" y="2793107"/>
            <a:ext cx="4043757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Variable cost per unit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646595" y="2793107"/>
            <a:ext cx="1901579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$0.71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253105" y="2793107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Operator-provided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930754" y="2793107"/>
            <a:ext cx="236313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1.49 → 0.83; cash low point $1,374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97907" y="3394174"/>
            <a:ext cx="4043757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Steady-state units/month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646595" y="3394174"/>
            <a:ext cx="1901579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25,200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253105" y="3394174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Operator-provided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930754" y="3394174"/>
            <a:ext cx="236313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1.49 → 0.05; cash low point $-2,699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97907" y="3995241"/>
            <a:ext cx="4043757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Monthly payroll (excl. owner)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646595" y="3995241"/>
            <a:ext cx="1901579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$13,000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253105" y="3995241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Operator-provided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930754" y="3995241"/>
            <a:ext cx="236313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1.49 → 0.89; cash low point $-1,338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97907" y="4596309"/>
            <a:ext cx="4043757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Monthly rent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646595" y="4596309"/>
            <a:ext cx="1901579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$0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253105" y="4596309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Operator-provided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8930754" y="4596309"/>
            <a:ext cx="236313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1.49 → 1.49; cash low point $9,062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897907" y="5197376"/>
            <a:ext cx="4043757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COGS as % of revenue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4646595" y="5197376"/>
            <a:ext cx="1901579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28.6%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6253105" y="5197376"/>
            <a:ext cx="236313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Industry band 30–45% — American Trucking Associations, 2025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8930754" y="5197376"/>
            <a:ext cx="236313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Outside the band; expect to be asked about it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734200" y="5854105"/>
            <a:ext cx="11332879" cy="176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 | COGS: Cost of Goods Sold</a:t>
            </a:r>
            <a:endParaRPr lang="en-US" sz="9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813891"/>
            <a:ext cx="1973709" cy="270966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1156" y="867370"/>
            <a:ext cx="2369384" cy="164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ASSUMPTIONS — CONTINUED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4200" y="1145480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Assumptions — Industry Band Comparisons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734200" y="1868091"/>
            <a:ext cx="10723294" cy="2455565"/>
          </a:xfrm>
          <a:prstGeom prst="roundRect">
            <a:avLst>
              <a:gd name="adj" fmla="val 3050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335907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3328194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19040" y="1971675"/>
            <a:ext cx="400169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Assumption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667729" y="1971675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Value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274238" y="1971675"/>
            <a:ext cx="400169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Source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022927" y="1971675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If 20% Worse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919040" y="2436316"/>
            <a:ext cx="400169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Rent as % of revenue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667729" y="2436316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1.0%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274238" y="2436316"/>
            <a:ext cx="3392105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Industry band 4–15% — US Census Bureau, County Business Patterns, 2024, indicative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022927" y="2436316"/>
            <a:ext cx="1249927" cy="7914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Outside the band; expect to be asked about it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19040" y="3428603"/>
            <a:ext cx="400169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Payroll as % of revenue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667729" y="3428603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20.8%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274238" y="3428603"/>
            <a:ext cx="3392105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Industry band 25–40% — American Trucking Associations, 2025, indicative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022927" y="3428603"/>
            <a:ext cx="1249927" cy="7914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Outside the band; expect to be asked about it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34200" y="4494113"/>
            <a:ext cx="10723294" cy="1168400"/>
          </a:xfrm>
          <a:prstGeom prst="roundRect">
            <a:avLst>
              <a:gd name="adj" fmla="val 6410"/>
            </a:avLst>
          </a:prstGeom>
          <a:solidFill>
            <a:srgbClr val="4B3F02"/>
          </a:solidFill>
          <a:ln/>
        </p:spPr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2492" y="4711898"/>
            <a:ext cx="222840" cy="178296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313623" y="4690170"/>
            <a:ext cx="9965580" cy="7914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All three ratios — COGS, rent, and payroll as a percentage of revenue — fall outside their cited industry bands. These are the figures an underwriter will scrutinize first. Each is operator-supplied or sourced from published benchmarks and is reproduced here without adjustment.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734200" y="5832971"/>
            <a:ext cx="11332879" cy="211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Every figure in this deck is final as provided. No figures have been rounded, re-scaled, or recalculated. COGS: Cost of Goods Sold</a:t>
            </a:r>
            <a:endParaRPr lang="en-US" sz="11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50677"/>
            <a:ext cx="830043" cy="270966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1156" y="704155"/>
            <a:ext cx="1225718" cy="164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SUMMARY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4200" y="982266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Request, Restated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734200" y="1704876"/>
            <a:ext cx="5285846" cy="971649"/>
          </a:xfrm>
          <a:prstGeom prst="roundRect">
            <a:avLst>
              <a:gd name="adj" fmla="val 7708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8842" y="1889522"/>
            <a:ext cx="4916563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$248,000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918842" y="2228056"/>
            <a:ext cx="491656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Loan requested over 84 months at 11.5%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171550" y="1704876"/>
            <a:ext cx="5285945" cy="971649"/>
          </a:xfrm>
          <a:prstGeom prst="roundRect">
            <a:avLst>
              <a:gd name="adj" fmla="val 7708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56191" y="1889522"/>
            <a:ext cx="4916662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$73,000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6356191" y="2228056"/>
            <a:ext cx="491666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Owner injection — 22.8% of total project cost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734200" y="2828032"/>
            <a:ext cx="5285846" cy="1235472"/>
          </a:xfrm>
          <a:prstGeom prst="roundRect">
            <a:avLst>
              <a:gd name="adj" fmla="val 6062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8842" y="3012678"/>
            <a:ext cx="4916563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18,781 units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918842" y="3351213"/>
            <a:ext cx="4916563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Break-even volume per month — 59.6% of capacity — reached month 5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171550" y="2828032"/>
            <a:ext cx="5285945" cy="1235472"/>
          </a:xfrm>
          <a:prstGeom prst="roundRect">
            <a:avLst>
              <a:gd name="adj" fmla="val 6062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56191" y="3012678"/>
            <a:ext cx="4916662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1.49 DSCR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6356191" y="3351213"/>
            <a:ext cx="491666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Year-1 debt service coverage against a 1.25 lender floor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34200" y="4370288"/>
            <a:ext cx="5144165" cy="13191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Ridgeline Freight LLC presents a regional dry-van carrier with a fourteen-year operating track record, two conditional dedicated-lane commitments, and a three-truck expansion plan supported by documented startup costs, a month-level cash model, and a year-1 DSCR of 1.49.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19679" y="4370288"/>
            <a:ext cx="5144165" cy="1055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working-capital reserve of $46,000 and owner injection of $73,000 provide the primary buffers through the month-4 cash trough of $9,062. No representation is made regarding the probability or likelihood of loan approval.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34200" y="5996186"/>
            <a:ext cx="11332879" cy="211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34200" y="737592"/>
            <a:ext cx="981447" cy="254893"/>
          </a:xfrm>
          <a:prstGeom prst="roundRect">
            <a:avLst>
              <a:gd name="adj" fmla="val 22125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34806" y="787896"/>
            <a:ext cx="1389821" cy="154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BUSINESS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34200" y="1046163"/>
            <a:ext cx="6151409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Ridgeline Freight LLC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734200" y="1847850"/>
            <a:ext cx="2871021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Formation &amp; Authority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734200" y="2215257"/>
            <a:ext cx="2871021" cy="14501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Tennessee LLC formed March 11, 2024. Wholly owned by Darnell Whitaker. Operates as a dry-van motor carrier under its own FMCSA authority out of Knoxville. Currently one owner-operated truck; plan adds two more.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020938" y="1847850"/>
            <a:ext cx="2871021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Geography &amp; Revenue Mix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4020938" y="2215257"/>
            <a:ext cx="2871021" cy="14501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500-mile radius on I-40 — Memphis to Atlanta, including Chattanooga distribution centers. Most drivers return home nightly. Revenue: 64% contracted lanes, 27% spot-market, 9% detention/accessorial.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34200" y="3937198"/>
            <a:ext cx="1960910" cy="1145282"/>
          </a:xfrm>
          <a:prstGeom prst="roundRect">
            <a:avLst>
              <a:gd name="adj" fmla="val 6155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08325" y="4111327"/>
            <a:ext cx="1612661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118,400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908325" y="4424958"/>
            <a:ext cx="1612661" cy="483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Loaded miles, trailing 12 months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2829350" y="3937198"/>
            <a:ext cx="1961010" cy="1145282"/>
          </a:xfrm>
          <a:prstGeom prst="roundRect">
            <a:avLst>
              <a:gd name="adj" fmla="val 6155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003475" y="4111327"/>
            <a:ext cx="1612760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$281,800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3003475" y="4424958"/>
            <a:ext cx="1612760" cy="483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Revenue, trailing 12 months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4924599" y="3937198"/>
            <a:ext cx="1960910" cy="1145282"/>
          </a:xfrm>
          <a:prstGeom prst="roundRect">
            <a:avLst>
              <a:gd name="adj" fmla="val 6155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098724" y="4111327"/>
            <a:ext cx="1612661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$2.38/mi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5098724" y="4424958"/>
            <a:ext cx="1612661" cy="483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Average rate per loaded mile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734200" y="5216723"/>
            <a:ext cx="6151309" cy="903585"/>
          </a:xfrm>
          <a:prstGeom prst="roundRect">
            <a:avLst>
              <a:gd name="adj" fmla="val 7801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908325" y="5390852"/>
            <a:ext cx="5803060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94%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908325" y="5704483"/>
            <a:ext cx="5803060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On-time delivery record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39862"/>
            <a:ext cx="2138111" cy="298152"/>
          </a:xfrm>
          <a:prstGeom prst="roundRect">
            <a:avLst>
              <a:gd name="adj" fmla="val 22110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51871" y="698698"/>
            <a:ext cx="2512354" cy="1804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2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BUSINESS — CONTINUED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34200" y="1011337"/>
            <a:ext cx="10723294" cy="544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Operator Profile &amp; Readiness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34200" y="2014835"/>
            <a:ext cx="5122337" cy="272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Darnell Whitaker — Class A CDL, 2012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734200" y="2493665"/>
            <a:ext cx="441413" cy="441424"/>
          </a:xfrm>
          <a:prstGeom prst="roundRect">
            <a:avLst>
              <a:gd name="adj" fmla="val 18668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4090" y="2550864"/>
            <a:ext cx="261534" cy="3269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</a:t>
            </a:r>
            <a:endParaRPr lang="en-US" sz="2050" dirty="0"/>
          </a:p>
        </p:txBody>
      </p:sp>
      <p:sp>
        <p:nvSpPr>
          <p:cNvPr id="8" name="Text 6"/>
          <p:cNvSpPr/>
          <p:nvPr/>
        </p:nvSpPr>
        <p:spPr>
          <a:xfrm>
            <a:off x="1359064" y="2561034"/>
            <a:ext cx="4497473" cy="272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9 years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359064" y="3016945"/>
            <a:ext cx="4497473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Company driver, regional dry-van carrier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4200" y="3687465"/>
            <a:ext cx="441413" cy="441424"/>
          </a:xfrm>
          <a:prstGeom prst="roundRect">
            <a:avLst>
              <a:gd name="adj" fmla="val 18668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4090" y="3744664"/>
            <a:ext cx="261534" cy="3269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</a:t>
            </a:r>
            <a:endParaRPr lang="en-US" sz="2050" dirty="0"/>
          </a:p>
        </p:txBody>
      </p:sp>
      <p:sp>
        <p:nvSpPr>
          <p:cNvPr id="12" name="Text 10"/>
          <p:cNvSpPr/>
          <p:nvPr/>
        </p:nvSpPr>
        <p:spPr>
          <a:xfrm>
            <a:off x="1359064" y="3754834"/>
            <a:ext cx="4497473" cy="272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 years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359064" y="4210745"/>
            <a:ext cx="4497473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Leased to carrier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734200" y="4881265"/>
            <a:ext cx="441413" cy="441424"/>
          </a:xfrm>
          <a:prstGeom prst="roundRect">
            <a:avLst>
              <a:gd name="adj" fmla="val 18668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4090" y="4938464"/>
            <a:ext cx="261534" cy="3269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</a:t>
            </a:r>
            <a:endParaRPr lang="en-US" sz="2050" dirty="0"/>
          </a:p>
        </p:txBody>
      </p:sp>
      <p:sp>
        <p:nvSpPr>
          <p:cNvPr id="16" name="Text 14"/>
          <p:cNvSpPr/>
          <p:nvPr/>
        </p:nvSpPr>
        <p:spPr>
          <a:xfrm>
            <a:off x="1359064" y="4948634"/>
            <a:ext cx="4497473" cy="272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 years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359064" y="5404545"/>
            <a:ext cx="4497473" cy="6072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Own FMCSA authority — no reportable accidents, clean CSA profile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341507" y="2014835"/>
            <a:ext cx="5122337" cy="272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Transition Planning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341507" y="2470745"/>
            <a:ext cx="5122337" cy="19867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spcAft>
                <a:spcPts val="1250"/>
              </a:spcAft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company has identified the need for a part-time dispatcher and a trucking-specialist CPA to address the single-to-multi-truck transition.</a:t>
            </a:r>
            <a:endParaRPr lang="en-US" sz="150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Two shippers have indicated dedicated-lane offers conditional on the fleet reaching three trucks — enabling coverage during maintenance or breakdown.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6341507" y="4663877"/>
            <a:ext cx="5122337" cy="1339056"/>
          </a:xfrm>
          <a:prstGeom prst="roundRect">
            <a:avLst>
              <a:gd name="adj" fmla="val 6154"/>
            </a:avLst>
          </a:prstGeom>
          <a:solidFill>
            <a:srgbClr val="542C49"/>
          </a:solidFill>
          <a:ln/>
        </p:spPr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658" y="4934248"/>
            <a:ext cx="245163" cy="196155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6978972" y="4877991"/>
            <a:ext cx="4288722" cy="910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New authority carries elevated insurance costs for the initial two years — reflected in the operating plan.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812403"/>
            <a:ext cx="622284" cy="239018"/>
          </a:xfrm>
          <a:prstGeom prst="roundRect">
            <a:avLst>
              <a:gd name="adj" fmla="val 22119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8555" y="859532"/>
            <a:ext cx="1043160" cy="144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MARKET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734200" y="1098550"/>
            <a:ext cx="10723294" cy="437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Market</a:t>
            </a:r>
            <a:endParaRPr lang="en-US" sz="2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651" y="2170113"/>
            <a:ext cx="5126802" cy="341788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960121" y="1830586"/>
            <a:ext cx="3503624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Operating Territory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7960121" y="2167037"/>
            <a:ext cx="3503624" cy="8810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500-mile radius from Knoxville along I-40. Covers Memphis–Atlanta freight corridors and Chattanooga distribution facilities. Lane structure supports nightly driver returns.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960121" y="3166070"/>
            <a:ext cx="3503624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Demand Evidence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960121" y="3502521"/>
            <a:ext cx="3503624" cy="8810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118,400 loaded miles and 94% on-time performance over the trailing twelve months. Two shippers have conditioned dedicated-lane commitments on the addition of a second and third truck.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960121" y="4501555"/>
            <a:ext cx="3503624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Seasonality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960121" y="4838005"/>
            <a:ext cx="3503624" cy="1101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Autumn peak; lowest month reaches 81% of average volume. No third-party demand forecasts are supplied — the two conditional lane offers and the twelve-month operating record are the sole demand evidence presented.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576957"/>
            <a:ext cx="897113" cy="151408"/>
          </a:xfrm>
          <a:prstGeom prst="roundRect">
            <a:avLst>
              <a:gd name="adj" fmla="val 22115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93929" y="606822"/>
            <a:ext cx="1387242" cy="916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6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MARKET — CONTINUED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734200" y="747216"/>
            <a:ext cx="10723294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Market Dynamics &amp; Positioning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34200" y="3195241"/>
            <a:ext cx="524010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Revenue Mix Shift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734200" y="3380978"/>
            <a:ext cx="5240107" cy="234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Current: 64% contracted regional lanes, 27% spot-market, 9% detention/accessorial. The plan targets increased contracted share by reducing spot reliance — improving rate stability without requiring additional loaded miles.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34200" y="3663255"/>
            <a:ext cx="524010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Competitive Landscape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4200" y="3848993"/>
            <a:ext cx="5240107" cy="234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Approximately 40 carriers compete within the 500-mile regional market. Three primary categories: large asset-based regional carriers, owner-operators on the spot market, and freight brokers.</a:t>
            </a:r>
            <a:endParaRPr lang="en-US" sz="7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3737" y="1148159"/>
            <a:ext cx="4978077" cy="497820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34200" y="6232723"/>
            <a:ext cx="11332879" cy="94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Market-size estimates and precise competitor counts within the defined radius are not quantified in the available information.</a:t>
            </a:r>
            <a:endParaRPr lang="en-US" sz="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585787"/>
            <a:ext cx="642525" cy="168275"/>
          </a:xfrm>
          <a:prstGeom prst="roundRect">
            <a:avLst>
              <a:gd name="adj" fmla="val 22124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00675" y="619026"/>
            <a:ext cx="111916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6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COMPETITION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734200" y="777379"/>
            <a:ext cx="10723294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Named Competitors and What They Charge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734200" y="1172865"/>
            <a:ext cx="10723294" cy="1129010"/>
          </a:xfrm>
          <a:prstGeom prst="roundRect">
            <a:avLst>
              <a:gd name="adj" fmla="val 4122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1400572"/>
            <a:ext cx="10723294" cy="692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1625104"/>
            <a:ext cx="10723294" cy="692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1849636"/>
            <a:ext cx="10723294" cy="692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2074168"/>
            <a:ext cx="10723294" cy="692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851375" y="1220589"/>
            <a:ext cx="4136822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Competitor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4600063" y="1220589"/>
            <a:ext cx="1994644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$/Mile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6206573" y="1220589"/>
            <a:ext cx="5743431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Note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851375" y="1445121"/>
            <a:ext cx="4136822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Large asset-based regional carriers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4600063" y="1445121"/>
            <a:ext cx="1994644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$2.15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6206573" y="1445121"/>
            <a:ext cx="5743431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Win major RFPs at scale; decline short-notice or shorter lanes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851375" y="1669653"/>
            <a:ext cx="4136822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Owner-operators on the spot market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4600063" y="1669653"/>
            <a:ext cx="1994644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$2.55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6206573" y="1669653"/>
            <a:ext cx="5743431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Set the higher price point; cannot commit to a dedicated lane with one truck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851375" y="1894185"/>
            <a:ext cx="4136822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Freight brokers (lowest available provider)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600063" y="1894185"/>
            <a:ext cx="1994644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$2.30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6206573" y="1894185"/>
            <a:ext cx="5743431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Channel as much as competitor; set the spot floor Ridgeline aims to reduce reliance on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851375" y="2118717"/>
            <a:ext cx="4136822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Ridgeline Freight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4600063" y="2118717"/>
            <a:ext cx="1994644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$2.48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6206573" y="2118717"/>
            <a:ext cx="5743431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Our position — reliability-differentiated</a:t>
            </a:r>
            <a:endParaRPr lang="en-US" sz="850" dirty="0"/>
          </a:p>
        </p:txBody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00" y="2367657"/>
            <a:ext cx="6970141" cy="39044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582414"/>
            <a:ext cx="2048022" cy="286742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7406" y="638969"/>
            <a:ext cx="2431195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COMPETITION — CONTINUED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34200" y="937121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Three-Truck Advantage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1017364" y="2628305"/>
            <a:ext cx="3170555" cy="14347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Three trucks is the point at which we can promise a shipper that a lane still runs when one truck is in the shop. That is the whole reason the two dedicated offers are conditional on the expansion.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734200" y="2475409"/>
            <a:ext cx="25399" cy="1740495"/>
          </a:xfrm>
          <a:prstGeom prst="roundRect">
            <a:avLst>
              <a:gd name="adj" fmla="val 50001"/>
            </a:avLst>
          </a:prstGeom>
          <a:solidFill>
            <a:srgbClr val="A95B95"/>
          </a:solidFill>
          <a:ln/>
        </p:spPr>
      </p:sp>
      <p:sp>
        <p:nvSpPr>
          <p:cNvPr id="7" name="Text 5"/>
          <p:cNvSpPr/>
          <p:nvPr/>
        </p:nvSpPr>
        <p:spPr>
          <a:xfrm>
            <a:off x="734200" y="4406999"/>
            <a:ext cx="3453718" cy="1147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Ridgeline's current trailing twelve-month average: </a:t>
            </a:r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$2.38/mile</a:t>
            </a:r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, 94% on-time. Planned steady-state: </a:t>
            </a:r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$2.48/mile</a:t>
            </a:r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at 64% contracted lane share.</a:t>
            </a:r>
            <a:endParaRPr lang="en-US" sz="14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5018" y="1907580"/>
            <a:ext cx="4248540" cy="345013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076398" y="4326151"/>
            <a:ext cx="1175950" cy="3893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Single Truck Risk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478313" y="3967906"/>
            <a:ext cx="1144799" cy="3893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Three-Truck Continuity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8856744" y="3601872"/>
            <a:ext cx="1175949" cy="3893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Dedicated Lane Offers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54830" y="5548809"/>
            <a:ext cx="6808915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Coverage continuity is the primary condition cited by both interested shippers and the structural gap neither owner-operators nor large carriers can fill on short regional lanes.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2026-08-19T02:39:15Z</dcterms:created>
  <dcterms:modified xsi:type="dcterms:W3CDTF">2026-08-19T02:39:15Z</dcterms:modified>
</cp:coreProperties>
</file>